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30"/>
  </p:notesMasterIdLst>
  <p:sldIdLst>
    <p:sldId id="256" r:id="rId2"/>
    <p:sldId id="257" r:id="rId3"/>
    <p:sldId id="259" r:id="rId4"/>
    <p:sldId id="287" r:id="rId5"/>
    <p:sldId id="261" r:id="rId6"/>
    <p:sldId id="263" r:id="rId7"/>
    <p:sldId id="262" r:id="rId8"/>
    <p:sldId id="275" r:id="rId9"/>
    <p:sldId id="276" r:id="rId10"/>
    <p:sldId id="277" r:id="rId11"/>
    <p:sldId id="266" r:id="rId12"/>
    <p:sldId id="258" r:id="rId13"/>
    <p:sldId id="279" r:id="rId14"/>
    <p:sldId id="267" r:id="rId15"/>
    <p:sldId id="264" r:id="rId16"/>
    <p:sldId id="273" r:id="rId17"/>
    <p:sldId id="278" r:id="rId18"/>
    <p:sldId id="274" r:id="rId19"/>
    <p:sldId id="280" r:id="rId20"/>
    <p:sldId id="281" r:id="rId21"/>
    <p:sldId id="282" r:id="rId22"/>
    <p:sldId id="285" r:id="rId23"/>
    <p:sldId id="268" r:id="rId24"/>
    <p:sldId id="269" r:id="rId25"/>
    <p:sldId id="272" r:id="rId26"/>
    <p:sldId id="284" r:id="rId27"/>
    <p:sldId id="286" r:id="rId28"/>
    <p:sldId id="27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Vidējs stils 2 - izcēlum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Gaišs stils 3 - izcēlum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Dizaina stils 1 - izcēlum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žģ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Dizaina stils 1 - izcēlum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Dzimums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AC-4C59-9D46-E8B2447730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AC-4C59-9D46-E8B2447730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AC-4C59-9D46-E8B2447730CA}"/>
              </c:ext>
            </c:extLst>
          </c:dPt>
          <c:dLbls>
            <c:dLbl>
              <c:idx val="0"/>
              <c:layout>
                <c:manualLayout>
                  <c:x val="-0.17631385334645669"/>
                  <c:y val="4.915747729100164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39.75</a:t>
                    </a:r>
                    <a:r>
                      <a:rPr lang="en-US" baseline="0" dirty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0AC-4C59-9D46-E8B2447730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841467765748033"/>
                  <c:y val="-0.2139472678428107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45.60</a:t>
                    </a:r>
                    <a:r>
                      <a:rPr lang="en-US" baseline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AC-4C59-9D46-E8B2447730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985359251968442E-2"/>
                  <c:y val="0.1320490814438311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14.66%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0AC-4C59-9D46-E8B2447730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Vīriešu</c:v>
                </c:pt>
                <c:pt idx="1">
                  <c:v>Sieviešu</c:v>
                </c:pt>
                <c:pt idx="2">
                  <c:v>Nav zināms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803833</c:v>
                </c:pt>
                <c:pt idx="1">
                  <c:v>922094</c:v>
                </c:pt>
                <c:pt idx="2">
                  <c:v>296388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0AC-4C59-9D46-E8B244773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RED</a:t>
            </a:r>
          </a:p>
        </c:rich>
      </c:tx>
      <c:layout>
        <c:manualLayout>
          <c:xMode val="edge"/>
          <c:yMode val="edge"/>
          <c:x val="0.45818633292437377"/>
          <c:y val="3.4632027886378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9.7688257149431038E-2"/>
          <c:y val="0.10768966261401337"/>
          <c:w val="0.7768143878309679"/>
          <c:h val="0.53204594856007736"/>
        </c:manualLayout>
      </c:layout>
      <c:barChart>
        <c:barDir val="col"/>
        <c:grouping val="clustered"/>
        <c:varyColors val="0"/>
        <c:ser>
          <c:idx val="0"/>
          <c:order val="0"/>
          <c:tx>
            <c:v>dCE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Sheet1!$B$12:$D$12</c:f>
              <c:numCache>
                <c:formatCode>General</c:formatCode>
                <c:ptCount val="3"/>
                <c:pt idx="0">
                  <c:v>98.284180000000006</c:v>
                </c:pt>
                <c:pt idx="1">
                  <c:v>99.00658</c:v>
                </c:pt>
                <c:pt idx="2">
                  <c:v>98.144279999999995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39-4986-B36E-95058C0B2A7C}"/>
            </c:ext>
          </c:extLst>
        </c:ser>
        <c:ser>
          <c:idx val="1"/>
          <c:order val="1"/>
          <c:tx>
            <c:v>mCE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Sheet1!$H$12:$J$12</c:f>
              <c:numCache>
                <c:formatCode>General</c:formatCode>
                <c:ptCount val="3"/>
                <c:pt idx="0">
                  <c:v>102.50987000000001</c:v>
                </c:pt>
                <c:pt idx="1">
                  <c:v>103.06156</c:v>
                </c:pt>
                <c:pt idx="2">
                  <c:v>101.80638999999999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39-4986-B36E-95058C0B2A7C}"/>
            </c:ext>
          </c:extLst>
        </c:ser>
        <c:ser>
          <c:idx val="2"/>
          <c:order val="2"/>
          <c:tx>
            <c:strRef>
              <c:f>Sheet1!$E$3</c:f>
              <c:strCache>
                <c:ptCount val="1"/>
                <c:pt idx="0">
                  <c:v>dSB1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Sheet1!$E$12:$G$12</c:f>
              <c:numCache>
                <c:formatCode>General</c:formatCode>
                <c:ptCount val="3"/>
                <c:pt idx="0">
                  <c:v>100.44943000000001</c:v>
                </c:pt>
                <c:pt idx="1">
                  <c:v>99.163870000000003</c:v>
                </c:pt>
                <c:pt idx="2">
                  <c:v>99.086160000000007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39-4986-B36E-95058C0B2A7C}"/>
            </c:ext>
          </c:extLst>
        </c:ser>
        <c:ser>
          <c:idx val="3"/>
          <c:order val="3"/>
          <c:tx>
            <c:strRef>
              <c:f>Sheet1!$K$3</c:f>
              <c:strCache>
                <c:ptCount val="1"/>
                <c:pt idx="0">
                  <c:v>mSB1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Sheet1!$K$12:$M$12</c:f>
              <c:numCache>
                <c:formatCode>General</c:formatCode>
                <c:ptCount val="3"/>
                <c:pt idx="0">
                  <c:v>100.1373</c:v>
                </c:pt>
                <c:pt idx="1">
                  <c:v>102.75679</c:v>
                </c:pt>
                <c:pt idx="2">
                  <c:v>99.889679999999998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439-4986-B36E-95058C0B2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12194528"/>
        <c:axId val="1212184736"/>
      </c:barChart>
      <c:catAx>
        <c:axId val="12121945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12184736"/>
        <c:crosses val="autoZero"/>
        <c:auto val="1"/>
        <c:lblAlgn val="ctr"/>
        <c:lblOffset val="100"/>
        <c:noMultiLvlLbl val="0"/>
      </c:catAx>
      <c:valAx>
        <c:axId val="121218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121945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dTable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 err="1" smtClean="0"/>
              <a:t>AVmHM</a:t>
            </a:r>
            <a:endParaRPr lang="lv-LV" dirty="0"/>
          </a:p>
        </c:rich>
      </c:tx>
      <c:layout>
        <c:manualLayout>
          <c:xMode val="edge"/>
          <c:yMode val="edge"/>
          <c:x val="0.45518044619422576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8.4803149606299214E-2"/>
          <c:y val="0.18097222222222226"/>
          <c:w val="0.89019685039370078"/>
          <c:h val="0.562787255759696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'1'!$M$25:$M$35</c:f>
              <c:strCache>
                <c:ptCount val="11"/>
                <c:pt idx="0">
                  <c:v>83,88-86,88</c:v>
                </c:pt>
                <c:pt idx="1">
                  <c:v>86,88-89,88</c:v>
                </c:pt>
                <c:pt idx="2">
                  <c:v>89,88-92,88</c:v>
                </c:pt>
                <c:pt idx="3">
                  <c:v>92,88-95,88</c:v>
                </c:pt>
                <c:pt idx="4">
                  <c:v>95,88-98,88</c:v>
                </c:pt>
                <c:pt idx="5">
                  <c:v>98,88-101,88</c:v>
                </c:pt>
                <c:pt idx="6">
                  <c:v>101,88-104,88</c:v>
                </c:pt>
                <c:pt idx="7">
                  <c:v>104,88-107,88</c:v>
                </c:pt>
                <c:pt idx="8">
                  <c:v>107,88-110,88</c:v>
                </c:pt>
                <c:pt idx="9">
                  <c:v>110,88-113,88</c:v>
                </c:pt>
                <c:pt idx="10">
                  <c:v>113,88-116,88</c:v>
                </c:pt>
              </c:strCache>
            </c:strRef>
          </c:cat>
          <c:val>
            <c:numRef>
              <c:f>'1'!$N$25:$N$35</c:f>
              <c:numCache>
                <c:formatCode>General</c:formatCode>
                <c:ptCount val="11"/>
                <c:pt idx="0">
                  <c:v>10</c:v>
                </c:pt>
                <c:pt idx="1">
                  <c:v>26</c:v>
                </c:pt>
                <c:pt idx="2">
                  <c:v>65</c:v>
                </c:pt>
                <c:pt idx="3">
                  <c:v>221</c:v>
                </c:pt>
                <c:pt idx="4">
                  <c:v>524</c:v>
                </c:pt>
                <c:pt idx="5">
                  <c:v>670</c:v>
                </c:pt>
                <c:pt idx="6">
                  <c:v>420</c:v>
                </c:pt>
                <c:pt idx="7">
                  <c:v>179</c:v>
                </c:pt>
                <c:pt idx="8">
                  <c:v>125</c:v>
                </c:pt>
                <c:pt idx="9">
                  <c:v>29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7B-4D18-8683-77431CCE0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2185824"/>
        <c:axId val="1212186912"/>
      </c:barChart>
      <c:catAx>
        <c:axId val="121218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12186912"/>
        <c:crosses val="autoZero"/>
        <c:auto val="1"/>
        <c:lblAlgn val="ctr"/>
        <c:lblOffset val="100"/>
        <c:noMultiLvlLbl val="0"/>
      </c:catAx>
      <c:valAx>
        <c:axId val="121218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121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[Book1]1!PivotTable10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 err="1" smtClean="0"/>
              <a:t>AVt</a:t>
            </a:r>
            <a:r>
              <a:rPr lang="lv-LV" dirty="0" smtClean="0"/>
              <a:t> </a:t>
            </a:r>
            <a:r>
              <a:rPr lang="lv-LV" dirty="0"/>
              <a:t>HOL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'1'!$L$38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'1'!$K$39:$K$56</c:f>
              <c:strCache>
                <c:ptCount val="17"/>
                <c:pt idx="0">
                  <c:v>(blank)</c:v>
                </c:pt>
                <c:pt idx="1">
                  <c:v>76,37-79,37</c:v>
                </c:pt>
                <c:pt idx="2">
                  <c:v>79,37-82,37</c:v>
                </c:pt>
                <c:pt idx="3">
                  <c:v>82,37-85,37</c:v>
                </c:pt>
                <c:pt idx="4">
                  <c:v>85,37-88,37</c:v>
                </c:pt>
                <c:pt idx="5">
                  <c:v>88,37-91,37</c:v>
                </c:pt>
                <c:pt idx="6">
                  <c:v>91,37-94,37</c:v>
                </c:pt>
                <c:pt idx="7">
                  <c:v>94,37-97,37</c:v>
                </c:pt>
                <c:pt idx="8">
                  <c:v>97,37-100,37</c:v>
                </c:pt>
                <c:pt idx="9">
                  <c:v>100,37-103,37</c:v>
                </c:pt>
                <c:pt idx="10">
                  <c:v>103,37-106,37</c:v>
                </c:pt>
                <c:pt idx="11">
                  <c:v>106,37-109,37</c:v>
                </c:pt>
                <c:pt idx="12">
                  <c:v>109,37-112,37</c:v>
                </c:pt>
                <c:pt idx="13">
                  <c:v>112,37-115,37</c:v>
                </c:pt>
                <c:pt idx="14">
                  <c:v>115,37-118,37</c:v>
                </c:pt>
                <c:pt idx="15">
                  <c:v>118,37-121,37</c:v>
                </c:pt>
                <c:pt idx="16">
                  <c:v>124,37-127,37</c:v>
                </c:pt>
              </c:strCache>
            </c:strRef>
          </c:cat>
          <c:val>
            <c:numRef>
              <c:f>'1'!$L$39:$L$56</c:f>
              <c:numCache>
                <c:formatCode>0.00%</c:formatCode>
                <c:ptCount val="17"/>
                <c:pt idx="0">
                  <c:v>0</c:v>
                </c:pt>
                <c:pt idx="1">
                  <c:v>1.3215859030837004E-3</c:v>
                </c:pt>
                <c:pt idx="2">
                  <c:v>2.2026431718061676E-3</c:v>
                </c:pt>
                <c:pt idx="3">
                  <c:v>5.7268722466960352E-3</c:v>
                </c:pt>
                <c:pt idx="4">
                  <c:v>1.6299559471365639E-2</c:v>
                </c:pt>
                <c:pt idx="5">
                  <c:v>3.127753303964758E-2</c:v>
                </c:pt>
                <c:pt idx="6">
                  <c:v>8.8546255506607927E-2</c:v>
                </c:pt>
                <c:pt idx="7">
                  <c:v>0.21409691629955946</c:v>
                </c:pt>
                <c:pt idx="8">
                  <c:v>0.22466960352422907</c:v>
                </c:pt>
                <c:pt idx="9">
                  <c:v>0.19911894273127753</c:v>
                </c:pt>
                <c:pt idx="10">
                  <c:v>0.10440528634361233</c:v>
                </c:pt>
                <c:pt idx="11">
                  <c:v>5.991189427312775E-2</c:v>
                </c:pt>
                <c:pt idx="12">
                  <c:v>2.8193832599118944E-2</c:v>
                </c:pt>
                <c:pt idx="13">
                  <c:v>1.1013215859030838E-2</c:v>
                </c:pt>
                <c:pt idx="14">
                  <c:v>7.4889867841409687E-3</c:v>
                </c:pt>
                <c:pt idx="15">
                  <c:v>5.2863436123348016E-3</c:v>
                </c:pt>
                <c:pt idx="16">
                  <c:v>4.405286343612335E-4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C0-455B-AF64-088D03E11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2199424"/>
        <c:axId val="1212199968"/>
      </c:barChart>
      <c:catAx>
        <c:axId val="121219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12199968"/>
        <c:crosses val="autoZero"/>
        <c:auto val="1"/>
        <c:lblAlgn val="ctr"/>
        <c:lblOffset val="100"/>
        <c:noMultiLvlLbl val="0"/>
      </c:catAx>
      <c:valAx>
        <c:axId val="121219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1219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[Book1]2!PivotTable13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 smtClean="0"/>
              <a:t>AVT </a:t>
            </a:r>
            <a:r>
              <a:rPr lang="lv-LV" dirty="0"/>
              <a:t>HS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'2'!$L$8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'2'!$K$9:$K$25</c:f>
              <c:strCache>
                <c:ptCount val="16"/>
                <c:pt idx="0">
                  <c:v>77,73-80,73</c:v>
                </c:pt>
                <c:pt idx="1">
                  <c:v>80,73-83,73</c:v>
                </c:pt>
                <c:pt idx="2">
                  <c:v>83,73-86,73</c:v>
                </c:pt>
                <c:pt idx="3">
                  <c:v>86,73-89,73</c:v>
                </c:pt>
                <c:pt idx="4">
                  <c:v>89,73-92,73</c:v>
                </c:pt>
                <c:pt idx="5">
                  <c:v>92,73-95,73</c:v>
                </c:pt>
                <c:pt idx="6">
                  <c:v>95,73-98,73</c:v>
                </c:pt>
                <c:pt idx="7">
                  <c:v>98,73-101,73</c:v>
                </c:pt>
                <c:pt idx="8">
                  <c:v>101,73-104,73</c:v>
                </c:pt>
                <c:pt idx="9">
                  <c:v>104,73-107,73</c:v>
                </c:pt>
                <c:pt idx="10">
                  <c:v>107,73-110,73</c:v>
                </c:pt>
                <c:pt idx="11">
                  <c:v>110,73-113,73</c:v>
                </c:pt>
                <c:pt idx="12">
                  <c:v>113,73-116,73</c:v>
                </c:pt>
                <c:pt idx="13">
                  <c:v>116,73-119,73</c:v>
                </c:pt>
                <c:pt idx="14">
                  <c:v>119,73-122,73</c:v>
                </c:pt>
                <c:pt idx="15">
                  <c:v>125,73-128,73</c:v>
                </c:pt>
              </c:strCache>
            </c:strRef>
          </c:cat>
          <c:val>
            <c:numRef>
              <c:f>'2'!$L$9:$L$25</c:f>
              <c:numCache>
                <c:formatCode>0.00%</c:formatCode>
                <c:ptCount val="16"/>
                <c:pt idx="0">
                  <c:v>1.4589930601633329E-3</c:v>
                </c:pt>
                <c:pt idx="1">
                  <c:v>4.673357675536686E-3</c:v>
                </c:pt>
                <c:pt idx="2">
                  <c:v>1.4382146564890657E-2</c:v>
                </c:pt>
                <c:pt idx="3">
                  <c:v>1.4970398752019415E-2</c:v>
                </c:pt>
                <c:pt idx="4">
                  <c:v>6.0067981230738456E-2</c:v>
                </c:pt>
                <c:pt idx="5">
                  <c:v>9.2114961820856364E-2</c:v>
                </c:pt>
                <c:pt idx="6">
                  <c:v>0.12229695398362542</c:v>
                </c:pt>
                <c:pt idx="7">
                  <c:v>0.14108367164716432</c:v>
                </c:pt>
                <c:pt idx="8">
                  <c:v>0.18218549389627353</c:v>
                </c:pt>
                <c:pt idx="9">
                  <c:v>0.18340179069671853</c:v>
                </c:pt>
                <c:pt idx="10">
                  <c:v>0.10437253068756241</c:v>
                </c:pt>
                <c:pt idx="11">
                  <c:v>5.2411505492011769E-2</c:v>
                </c:pt>
                <c:pt idx="12">
                  <c:v>1.5122998952445611E-2</c:v>
                </c:pt>
                <c:pt idx="13">
                  <c:v>2.2336314699528703E-3</c:v>
                </c:pt>
                <c:pt idx="14">
                  <c:v>6.8247764913854092E-3</c:v>
                </c:pt>
                <c:pt idx="15">
                  <c:v>2.3988075786552676E-3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A1-4A44-98D1-0DA2E7DD8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2186368"/>
        <c:axId val="1212193440"/>
      </c:barChart>
      <c:catAx>
        <c:axId val="121218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12193440"/>
        <c:crosses val="autoZero"/>
        <c:auto val="1"/>
        <c:lblAlgn val="ctr"/>
        <c:lblOffset val="100"/>
        <c:noMultiLvlLbl val="0"/>
      </c:catAx>
      <c:valAx>
        <c:axId val="121219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1218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[Book1]2!PivotTable15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 err="1" smtClean="0"/>
              <a:t>AVm</a:t>
            </a:r>
            <a:r>
              <a:rPr lang="lv-LV" dirty="0" smtClean="0"/>
              <a:t> HS</a:t>
            </a:r>
            <a:endParaRPr lang="lv-LV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'2'!$R$8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'2'!$Q$9:$Q$18</c:f>
              <c:strCache>
                <c:ptCount val="9"/>
                <c:pt idx="0">
                  <c:v>85,9-88,9</c:v>
                </c:pt>
                <c:pt idx="1">
                  <c:v>88,9-91,9</c:v>
                </c:pt>
                <c:pt idx="2">
                  <c:v>91,9-94,9</c:v>
                </c:pt>
                <c:pt idx="3">
                  <c:v>94,9-97,9</c:v>
                </c:pt>
                <c:pt idx="4">
                  <c:v>97,9-100,9</c:v>
                </c:pt>
                <c:pt idx="5">
                  <c:v>100,9-103,9</c:v>
                </c:pt>
                <c:pt idx="6">
                  <c:v>103,9-106,9</c:v>
                </c:pt>
                <c:pt idx="7">
                  <c:v>106,9-109,9</c:v>
                </c:pt>
                <c:pt idx="8">
                  <c:v>109,9-112,9</c:v>
                </c:pt>
              </c:strCache>
            </c:strRef>
          </c:cat>
          <c:val>
            <c:numRef>
              <c:f>'2'!$R$9:$R$18</c:f>
              <c:numCache>
                <c:formatCode>0.00%</c:formatCode>
                <c:ptCount val="9"/>
                <c:pt idx="0">
                  <c:v>8.3683295467632274E-3</c:v>
                </c:pt>
                <c:pt idx="1">
                  <c:v>5.9075107901386516E-2</c:v>
                </c:pt>
                <c:pt idx="2">
                  <c:v>0.10071526665470806</c:v>
                </c:pt>
                <c:pt idx="3">
                  <c:v>0.17981411103465553</c:v>
                </c:pt>
                <c:pt idx="4">
                  <c:v>0.2672620589136091</c:v>
                </c:pt>
                <c:pt idx="5">
                  <c:v>0.24575887806013799</c:v>
                </c:pt>
                <c:pt idx="6">
                  <c:v>8.6890200233519579E-2</c:v>
                </c:pt>
                <c:pt idx="7">
                  <c:v>4.570031551866973E-2</c:v>
                </c:pt>
                <c:pt idx="8">
                  <c:v>6.4157321365503122E-3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46-409D-A986-1C07C31EC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2189632"/>
        <c:axId val="1212198880"/>
      </c:barChart>
      <c:catAx>
        <c:axId val="121218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12198880"/>
        <c:crosses val="autoZero"/>
        <c:auto val="1"/>
        <c:lblAlgn val="ctr"/>
        <c:lblOffset val="100"/>
        <c:noMultiLvlLbl val="0"/>
      </c:catAx>
      <c:valAx>
        <c:axId val="121219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1218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0.3328803186666360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75"/>
      <c:rotY val="6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668742057478667"/>
          <c:y val="0.11969913368526267"/>
          <c:w val="0.57277381853149612"/>
          <c:h val="0.7067661086303336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Atnešanās vieglums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54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AC-4DAC-83C0-937913AA48C2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AC-4DAC-83C0-937913AA48C2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AC-4DAC-83C0-937913AA48C2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2AC-4DAC-83C0-937913AA48C2}"/>
              </c:ext>
            </c:extLst>
          </c:dPt>
          <c:dPt>
            <c:idx val="4"/>
            <c:bubble3D val="0"/>
            <c:explosion val="42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2AC-4DAC-83C0-937913AA48C2}"/>
              </c:ext>
            </c:extLst>
          </c:dPt>
          <c:dLbls>
            <c:dLbl>
              <c:idx val="0"/>
              <c:layout>
                <c:manualLayout>
                  <c:x val="-0.12383089456268719"/>
                  <c:y val="-0.16806671313334248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75,81%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2AC-4DAC-83C0-937913AA48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0093871798009791"/>
                  <c:y val="3.547447251642512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11,87 %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2AC-4DAC-83C0-937913AA48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767292338861102"/>
                  <c:y val="-3.378533859958979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0,83 %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2AC-4DAC-83C0-937913AA48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848818166721907E-2"/>
                  <c:y val="-8.659669412239701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0,02</a:t>
                    </a:r>
                    <a:r>
                      <a:rPr lang="en-US" baseline="0" dirty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2AC-4DAC-83C0-937913AA48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4219119442319492"/>
                  <c:y val="-9.9172339997016107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rPr>
                      <a:t>11,48%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glow rad="228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2AC-4DAC-83C0-937913AA48C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t" anchorCtr="1">
                <a:no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Bez palīdzības</c:v>
                </c:pt>
                <c:pt idx="1">
                  <c:v>ar palīdzību</c:v>
                </c:pt>
                <c:pt idx="2">
                  <c:v>Vet</c:v>
                </c:pt>
                <c:pt idx="3">
                  <c:v>Ķeizargrieziens</c:v>
                </c:pt>
                <c:pt idx="4">
                  <c:v>NAV DATU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1533030</c:v>
                </c:pt>
                <c:pt idx="1">
                  <c:v>240048</c:v>
                </c:pt>
                <c:pt idx="2">
                  <c:v>16696</c:v>
                </c:pt>
                <c:pt idx="3">
                  <c:v>468</c:v>
                </c:pt>
                <c:pt idx="4">
                  <c:v>232073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2AC-4DAC-83C0-937913AA4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150751805315837E-2"/>
          <c:y val="0.81278869280564237"/>
          <c:w val="0.52938950020392606"/>
          <c:h val="0.187211272525468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Nav</a:t>
            </a:r>
            <a:r>
              <a:rPr lang="lv-LV" baseline="0" dirty="0"/>
              <a:t> datu  pa šķirnēm</a:t>
            </a:r>
            <a:endParaRPr lang="en-US" dirty="0"/>
          </a:p>
        </c:rich>
      </c:tx>
      <c:layout>
        <c:manualLayout>
          <c:xMode val="edge"/>
          <c:yMode val="edge"/>
          <c:x val="0.43146318074396844"/>
          <c:y val="4.190122693061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2CAFB55-22A9-45B9-B1A6-14D628CCAFD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49B-4382-B432-E4BB172D76F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166E416-DFF9-4B88-8B33-E1373B14B87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49B-4382-B432-E4BB172D76F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812685B-50F6-4EA8-8394-4E8AD36FF55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49B-4382-B432-E4BB172D76F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HM</c:v>
                </c:pt>
                <c:pt idx="1">
                  <c:v>HS</c:v>
                </c:pt>
                <c:pt idx="2">
                  <c:v>RED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8.26</c:v>
                </c:pt>
                <c:pt idx="1">
                  <c:v>4.21</c:v>
                </c:pt>
                <c:pt idx="2">
                  <c:v>14.21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49B-4382-B432-E4BB172D7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2190176"/>
        <c:axId val="1212189088"/>
      </c:barChart>
      <c:valAx>
        <c:axId val="12121890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12190176"/>
        <c:crosses val="autoZero"/>
        <c:crossBetween val="between"/>
      </c:valAx>
      <c:catAx>
        <c:axId val="1212190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12189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Nav</a:t>
            </a:r>
            <a:r>
              <a:rPr lang="lv-LV" baseline="0" dirty="0"/>
              <a:t> datu laktācijās</a:t>
            </a:r>
            <a:endParaRPr lang="en-US" dirty="0"/>
          </a:p>
        </c:rich>
      </c:tx>
      <c:layout>
        <c:manualLayout>
          <c:xMode val="edge"/>
          <c:yMode val="edge"/>
          <c:x val="0.4340110178910328"/>
          <c:y val="4.190122693061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4.756410719372791E-2"/>
          <c:y val="0.16095308794721103"/>
          <c:w val="0.91167049845324222"/>
          <c:h val="0.579971955871739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9B-4CEA-83B4-263FB1A29915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rgbClr val="7030A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9B-4CEA-83B4-263FB1A2991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E2CAFB55-22A9-45B9-B1A6-14D628CCAFD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19B-4CEA-83B4-263FB1A2991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166E416-DFF9-4B88-8B33-E1373B14B87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19B-4CEA-83B4-263FB1A2991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812685B-50F6-4EA8-8394-4E8AD36FF55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19B-4CEA-83B4-263FB1A2991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45.21</c:v>
                </c:pt>
                <c:pt idx="1">
                  <c:v>31.7</c:v>
                </c:pt>
                <c:pt idx="2" formatCode="0.00">
                  <c:v>23.09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19B-4CEA-83B4-263FB1A29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2195072"/>
        <c:axId val="1212190720"/>
      </c:barChart>
      <c:valAx>
        <c:axId val="12121907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12195072"/>
        <c:crosses val="autoZero"/>
        <c:crossBetween val="between"/>
      </c:valAx>
      <c:catAx>
        <c:axId val="1212195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12190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NEDZĪVI DZIMUŠIE</a:t>
            </a:r>
          </a:p>
        </c:rich>
      </c:tx>
      <c:layout>
        <c:manualLayout>
          <c:xMode val="edge"/>
          <c:yMode val="edge"/>
          <c:x val="0.35950631131153493"/>
          <c:y val="8.777495331340081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Dzīvi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245711977876429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84,52%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222-474D-8621-0D7DA47CD6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1709192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22-474D-8621-0D7DA47CD6FA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nedzīvi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9092823992153883E-3"/>
                  <c:y val="-3.803581310247373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15,48%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222-474D-8621-0D7DA47CD6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313123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222-474D-8621-0D7DA47CD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0873696"/>
        <c:axId val="1120868256"/>
      </c:barChart>
      <c:catAx>
        <c:axId val="1120873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0868256"/>
        <c:crosses val="autoZero"/>
        <c:auto val="1"/>
        <c:lblAlgn val="ctr"/>
        <c:lblOffset val="100"/>
        <c:noMultiLvlLbl val="0"/>
      </c:catAx>
      <c:valAx>
        <c:axId val="1120868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208736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44251049342245E-2"/>
          <c:y val="0.27888798118989661"/>
          <c:w val="0.11100304180413846"/>
          <c:h val="0.194462298929698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000" dirty="0"/>
              <a:t>D</a:t>
            </a:r>
            <a:r>
              <a:rPr lang="en-US" sz="2000" dirty="0" err="1"/>
              <a:t>zimums</a:t>
            </a:r>
            <a:endParaRPr lang="en-US" sz="2000" dirty="0"/>
          </a:p>
        </c:rich>
      </c:tx>
      <c:layout>
        <c:manualLayout>
          <c:xMode val="edge"/>
          <c:yMode val="edge"/>
          <c:x val="2.628455818022743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222222222222223E-2"/>
          <c:y val="0.18560185185185185"/>
          <c:w val="0.93888888888888888"/>
          <c:h val="0.6714577865266842"/>
        </c:manualLayout>
      </c:layout>
      <c:pie3DChart>
        <c:varyColors val="1"/>
        <c:ser>
          <c:idx val="0"/>
          <c:order val="0"/>
          <c:tx>
            <c:v>dzimums</c:v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F3-45B2-B4DE-8E72206ACD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F3-45B2-B4DE-8E72206ACD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F3-45B2-B4DE-8E72206ACD1F}"/>
              </c:ext>
            </c:extLst>
          </c:dPt>
          <c:dLbls>
            <c:dLbl>
              <c:idx val="0"/>
              <c:layout>
                <c:manualLayout>
                  <c:x val="-0.14899486001749782"/>
                  <c:y val="-3.00927748614756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3,49 %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9F3-45B2-B4DE-8E72206ACD1F}"/>
                </c:ext>
                <c:ext xmlns:c15="http://schemas.microsoft.com/office/drawing/2012/chart" uri="{CE6537A1-D6FC-4f65-9D91-7224C49458BB}">
                  <c15:layout>
                    <c:manualLayout>
                      <c:w val="0.23955555555555549"/>
                      <c:h val="0.1479166666666666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2341360454943132"/>
                  <c:y val="-3.69495479731700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1,85 %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9F3-45B2-B4DE-8E72206ACD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1527318460192471"/>
                  <c:y val="-0.309237751531058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rPr>
                      <a:t>94,66 %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glow rad="228600">
                          <a:schemeClr val="accent4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9F3-45B2-B4DE-8E72206ACD1F}"/>
                </c:ext>
                <c:ext xmlns:c15="http://schemas.microsoft.com/office/drawing/2012/chart" uri="{CE6537A1-D6FC-4f65-9D91-7224C49458BB}">
                  <c15:layout>
                    <c:manualLayout>
                      <c:w val="0.2573611111111111"/>
                      <c:h val="0.2851388888888888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Sheet4!$G$32:$I$32</c:f>
              <c:strCache>
                <c:ptCount val="3"/>
                <c:pt idx="0">
                  <c:v>Vīriešu</c:v>
                </c:pt>
                <c:pt idx="1">
                  <c:v>Sieviešu</c:v>
                </c:pt>
                <c:pt idx="2">
                  <c:v>Nav zināms</c:v>
                </c:pt>
              </c:strCache>
            </c:strRef>
          </c:cat>
          <c:val>
            <c:numRef>
              <c:f>Sheet4!$G$38:$I$38</c:f>
              <c:numCache>
                <c:formatCode>0.00</c:formatCode>
                <c:ptCount val="3"/>
                <c:pt idx="0">
                  <c:v>10936</c:v>
                </c:pt>
                <c:pt idx="1">
                  <c:v>5799</c:v>
                </c:pt>
                <c:pt idx="2" formatCode="General">
                  <c:v>296388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9F3-45B2-B4DE-8E72206AC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pPr>
            <a:endParaRPr lang="lv-LV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860766748662603E-2"/>
          <c:y val="6.7630095134007306E-2"/>
          <c:w val="0.93713923325133741"/>
          <c:h val="0.773584905660377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LAKTĀCIJA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6833493470691484E-3"/>
                  <c:y val="-1.1939576342465912E-2"/>
                </c:manualLayout>
              </c:layout>
              <c:tx>
                <c:rich>
                  <a:bodyPr/>
                  <a:lstStyle/>
                  <a:p>
                    <a:fld id="{B76533E5-D12D-4143-8951-BEA5E662164E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DDA-412D-AD9A-3D39033A419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1708373367672978E-2"/>
                  <c:y val="-2.785901146575382E-2"/>
                </c:manualLayout>
              </c:layout>
              <c:tx>
                <c:rich>
                  <a:bodyPr/>
                  <a:lstStyle/>
                  <a:p>
                    <a:fld id="{2313A19F-8134-4504-AFC8-27E9A573A89D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DDA-412D-AD9A-3D39033A419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A773AE8-AB4D-467B-AAFA-32DB39D9EDAF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DDA-412D-AD9A-3D39033A419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46.15</c:v>
                </c:pt>
                <c:pt idx="1">
                  <c:v>31.06</c:v>
                </c:pt>
                <c:pt idx="2">
                  <c:v>22.79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DDA-412D-AD9A-3D39033A4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20881856"/>
        <c:axId val="1120882400"/>
        <c:axId val="0"/>
      </c:bar3DChart>
      <c:catAx>
        <c:axId val="112088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20882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088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2088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650003321995934E-4"/>
          <c:y val="2.9783625876191568E-2"/>
          <c:w val="0.24124522515017602"/>
          <c:h val="0.100828312025942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HS</a:t>
            </a:r>
          </a:p>
        </c:rich>
      </c:tx>
      <c:layout>
        <c:manualLayout>
          <c:xMode val="edge"/>
          <c:yMode val="edge"/>
          <c:x val="0.45818633292437377"/>
          <c:y val="3.4632027886378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dCE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Sheet1!$B$11:$D$11</c:f>
              <c:numCache>
                <c:formatCode>General</c:formatCode>
                <c:ptCount val="3"/>
                <c:pt idx="0">
                  <c:v>100.02949</c:v>
                </c:pt>
                <c:pt idx="1">
                  <c:v>99.96772</c:v>
                </c:pt>
                <c:pt idx="2">
                  <c:v>99.107609999999994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E8-4A98-AF49-B754676B38F8}"/>
            </c:ext>
          </c:extLst>
        </c:ser>
        <c:ser>
          <c:idx val="1"/>
          <c:order val="1"/>
          <c:tx>
            <c:v>mCE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Sheet1!$H$11:$J$11</c:f>
              <c:numCache>
                <c:formatCode>General</c:formatCode>
                <c:ptCount val="3"/>
                <c:pt idx="0">
                  <c:v>97.359350000000006</c:v>
                </c:pt>
                <c:pt idx="1">
                  <c:v>98.372050000000002</c:v>
                </c:pt>
                <c:pt idx="2">
                  <c:v>97.263019999999997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E8-4A98-AF49-B754676B38F8}"/>
            </c:ext>
          </c:extLst>
        </c:ser>
        <c:ser>
          <c:idx val="2"/>
          <c:order val="2"/>
          <c:tx>
            <c:strRef>
              <c:f>Sheet1!$E$3</c:f>
              <c:strCache>
                <c:ptCount val="1"/>
                <c:pt idx="0">
                  <c:v>dSB1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Sheet1!$E$11:$G$11</c:f>
              <c:numCache>
                <c:formatCode>General</c:formatCode>
                <c:ptCount val="3"/>
                <c:pt idx="0">
                  <c:v>100.59804</c:v>
                </c:pt>
                <c:pt idx="1">
                  <c:v>99.517399999999995</c:v>
                </c:pt>
                <c:pt idx="2">
                  <c:v>99.552139999999994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1E8-4A98-AF49-B754676B38F8}"/>
            </c:ext>
          </c:extLst>
        </c:ser>
        <c:ser>
          <c:idx val="3"/>
          <c:order val="3"/>
          <c:tx>
            <c:strRef>
              <c:f>Sheet1!$K$3</c:f>
              <c:strCache>
                <c:ptCount val="1"/>
                <c:pt idx="0">
                  <c:v>mSB1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Sheet1!$K$11:$M$11</c:f>
              <c:numCache>
                <c:formatCode>General</c:formatCode>
                <c:ptCount val="3"/>
                <c:pt idx="0">
                  <c:v>100.40375</c:v>
                </c:pt>
                <c:pt idx="1">
                  <c:v>101.97109</c:v>
                </c:pt>
                <c:pt idx="2">
                  <c:v>99.406369999999995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1E8-4A98-AF49-B754676B3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20882944"/>
        <c:axId val="1120872064"/>
      </c:barChart>
      <c:catAx>
        <c:axId val="11208829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20872064"/>
        <c:crosses val="autoZero"/>
        <c:auto val="1"/>
        <c:lblAlgn val="ctr"/>
        <c:lblOffset val="100"/>
        <c:noMultiLvlLbl val="0"/>
      </c:catAx>
      <c:valAx>
        <c:axId val="112087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20882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dTable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HM</a:t>
            </a:r>
          </a:p>
        </c:rich>
      </c:tx>
      <c:layout>
        <c:manualLayout>
          <c:xMode val="edge"/>
          <c:yMode val="edge"/>
          <c:x val="0.45818633292437377"/>
          <c:y val="3.4632027886378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dCE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Sheet1!$B$10:$D$10</c:f>
              <c:numCache>
                <c:formatCode>General</c:formatCode>
                <c:ptCount val="3"/>
                <c:pt idx="0">
                  <c:v>102.22122</c:v>
                </c:pt>
                <c:pt idx="1">
                  <c:v>103.12367999999999</c:v>
                </c:pt>
                <c:pt idx="2">
                  <c:v>104.61332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C7-45E6-B8CD-9FC139BB6F55}"/>
            </c:ext>
          </c:extLst>
        </c:ser>
        <c:ser>
          <c:idx val="1"/>
          <c:order val="1"/>
          <c:tx>
            <c:v>mCE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Sheet1!$H$10:$J$10</c:f>
              <c:numCache>
                <c:formatCode>General</c:formatCode>
                <c:ptCount val="3"/>
                <c:pt idx="0">
                  <c:v>100.10306</c:v>
                </c:pt>
                <c:pt idx="1">
                  <c:v>98.927710000000005</c:v>
                </c:pt>
                <c:pt idx="2">
                  <c:v>100.3218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C7-45E6-B8CD-9FC139BB6F55}"/>
            </c:ext>
          </c:extLst>
        </c:ser>
        <c:ser>
          <c:idx val="2"/>
          <c:order val="2"/>
          <c:tx>
            <c:strRef>
              <c:f>Sheet1!$E$3</c:f>
              <c:strCache>
                <c:ptCount val="1"/>
                <c:pt idx="0">
                  <c:v>dSB1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Sheet1!$E$10:$G$10</c:f>
              <c:numCache>
                <c:formatCode>General</c:formatCode>
                <c:ptCount val="3"/>
                <c:pt idx="0">
                  <c:v>100.06457</c:v>
                </c:pt>
                <c:pt idx="1">
                  <c:v>100.99066000000001</c:v>
                </c:pt>
                <c:pt idx="2">
                  <c:v>103.1095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C7-45E6-B8CD-9FC139BB6F55}"/>
            </c:ext>
          </c:extLst>
        </c:ser>
        <c:ser>
          <c:idx val="3"/>
          <c:order val="3"/>
          <c:tx>
            <c:strRef>
              <c:f>Sheet1!$K$3</c:f>
              <c:strCache>
                <c:ptCount val="1"/>
                <c:pt idx="0">
                  <c:v>mSB1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Sheet1!$K$10:$M$10</c:f>
              <c:numCache>
                <c:formatCode>General</c:formatCode>
                <c:ptCount val="3"/>
                <c:pt idx="0">
                  <c:v>100.23505</c:v>
                </c:pt>
                <c:pt idx="1">
                  <c:v>98.454009999999997</c:v>
                </c:pt>
                <c:pt idx="2">
                  <c:v>98.773529999999994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4C7-45E6-B8CD-9FC139BB6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12187456"/>
        <c:axId val="1212198336"/>
      </c:barChart>
      <c:catAx>
        <c:axId val="12121874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12198336"/>
        <c:crosses val="autoZero"/>
        <c:auto val="1"/>
        <c:lblAlgn val="ctr"/>
        <c:lblOffset val="100"/>
        <c:noMultiLvlLbl val="0"/>
      </c:catAx>
      <c:valAx>
        <c:axId val="121219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121874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dTable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0.02029</cdr:x>
      <cdr:y>0.67519</cdr:y>
    </cdr:from>
    <cdr:to>
      <cdr:x>0.1336</cdr:x>
      <cdr:y>0.72893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319" y="2930768"/>
          <a:ext cx="727788" cy="233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1100" dirty="0"/>
            <a:t>SKAITS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F37CE-820D-4E64-8C26-74DD6431188C}" type="datetimeFigureOut">
              <a:rPr lang="lv-LV" smtClean="0"/>
              <a:t>17.11.2020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B40ED-3A23-490B-82F2-9E0C4F3FFF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2702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40ED-3A23-490B-82F2-9E0C4F3FFFDE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695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AA2696AC-5BEA-4114-B0F7-319549B30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B9584F33-BE8C-4885-8F25-9A24BEFC5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7D60042E-B7DA-4D9A-8DB7-95FA6A494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457F-B510-4275-91E1-426FE6EF163F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29408C30-1ED4-42C9-95DB-05C285154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557B2390-F136-4FB2-9B13-8516FEC6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4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D0615AD7-3853-4E00-924C-F9E44605A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A0626638-540C-420C-83E0-24D2121C0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E5D7D01C-4987-42FF-B875-A483E83C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FE60-95EB-45BB-8C35-621E4704BFAC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F1E310AF-674E-439A-953C-5A1DAA53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B738FDBF-C86B-4E61-BC99-B2A82B74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7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AD9DEDE9-69BE-461A-92CB-07DA3845F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452BF314-EA4B-45BE-898A-16AEABB7C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709DDA71-DC14-4947-A537-B6DAD19D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F357-5716-40C3-A4B0-A6157603AEB9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8C0D0597-616C-47CF-B33A-096D475B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D4DEF3E8-DF17-44E4-8C7E-3BB37472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5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709665EA-3655-468B-88FD-DA7F32AD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A7A2587D-4266-4E56-B1CB-454BADE88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0AD53584-BDB4-4FE9-85A5-87A2F72B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0AD9-6B31-4A9F-8EF1-425EE7A93F1A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0FC20DD4-F83C-4866-814F-145080C0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4DB6D242-A2BB-426F-AC2A-D8A8F2496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2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39F929FB-6CD8-418E-99B6-719512C1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46524201-49AE-48EC-99A6-C8A7DABE5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9CE982D1-26F7-416E-92B8-8BB8F1EA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63ED-23BA-41B0-A48E-1322BB21C01F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D823BE9F-4191-4989-B813-CFC7AFBD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8F55570B-42ED-41C3-9FB8-E9B29C7E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65F1190F-EF24-4176-8187-0BC65FA7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9028CEC3-EF2A-4252-9FE8-F81930F41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F24321B3-B901-453D-A063-604B8168F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FABB0165-7A62-43CE-A8C3-E885CC88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5735-F5CF-428A-BE71-BD45AB4DEE73}" type="datetime1">
              <a:rPr lang="en-US" smtClean="0"/>
              <a:t>11/17/2020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25C3ED72-A73E-4EAB-83CF-8E2AA1BF3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D7467421-56C4-4AE6-A309-DB7A6A06E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9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0818362-25C6-4331-9DC7-18F92648D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E8AE51DA-3A0B-4233-89A1-4FB542270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D04F2ABE-F5D8-465B-AFD3-5BA4D4234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0AE873E4-980E-479D-996E-CFCF8FDE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8D0B98B2-7834-47AB-AF2E-9D7B430A5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677B2BCE-BA1F-4128-8C9F-C9E18E4C6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982A-CDBE-4B3C-9DC1-612F948F22C0}" type="datetime1">
              <a:rPr lang="en-US" smtClean="0"/>
              <a:t>11/17/2020</a:t>
            </a:fld>
            <a:endParaRPr lang="en-US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C578B9AB-E842-4388-B235-0F0273C08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13C70D0B-7AA9-4E65-854E-58C7BA77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5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8C025B5-733C-432C-962F-A36C7124C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D4092D20-F9DF-41EF-935B-B5D0BCBBE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37B5-4071-49BD-8AA2-B47C659C3A84}" type="datetime1">
              <a:rPr lang="en-US" smtClean="0"/>
              <a:t>11/17/2020</a:t>
            </a:fld>
            <a:endParaRPr lang="en-US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DDDD5559-CD36-4A6F-8F8B-41877984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FB54FF85-12D3-4E3E-9DA2-69B242D5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6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E9286AA2-13C8-40AA-82BB-6A94F137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7411-2911-42DA-A305-E997FA5E0E66}" type="datetime1">
              <a:rPr lang="en-US" smtClean="0"/>
              <a:t>11/17/2020</a:t>
            </a:fld>
            <a:endParaRPr lang="en-US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D3AD0CB8-2157-4045-B9AB-94C841AE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8A8602B9-5345-4AC6-8E99-A7228A12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4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265E2C36-F0CF-482F-B227-5C590F42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2363FF2D-E920-4DC4-A235-B5F5B7C94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46BD2972-BE4D-45F5-AF9F-D1EB815ED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E2A2FA65-D931-4BFF-9404-318A8C386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0162-4B73-4D1E-B4CC-F1253535567A}" type="datetime1">
              <a:rPr lang="en-US" smtClean="0"/>
              <a:t>11/17/2020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9D4634A7-2B15-4F70-BA77-BF16773BE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140AC0B8-86D1-4446-B27A-AED1AC95C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0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108294AE-70A2-47DB-979A-064253AA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0BE01F4E-E2DC-4938-9A84-23474E598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5D85B56E-CA3C-40BF-BF8A-796A304E1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D83D7C45-DEA5-4527-ADDC-71DE271FC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6327-C20C-4AC4-B174-8546454392F8}" type="datetime1">
              <a:rPr lang="en-US" smtClean="0"/>
              <a:t>11/17/2020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6D900A9E-B895-4841-AB76-8878C66E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9E825064-355C-442F-83D7-58E07E90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3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5165790C-3AB6-40BF-BF20-F81515EE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B4CC3932-5FF3-47DC-AB2D-E0BAB69E4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5D21DFC5-32E1-4DE2-AE6D-6A9A72932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486FC-0E60-4FCC-91A3-C6AC36398533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02A530DC-028C-40EE-B0AE-4794C6912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840C5BF7-9A0B-461B-BCFB-E28B040B9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0730-25A0-4718-A7D2-305D447B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3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ldc.gov.lv/kartinas/uzn.php?u_unqkey=11457" TargetMode="External"/><Relationship Id="rId2" Type="http://schemas.openxmlformats.org/officeDocument/2006/relationships/hyperlink" Target="https://info.ldc.gov.lv/kartinas/uzn.php?u_unqkey=684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info.ldc.gov.lv/kartinas/uzn.php?u_unqkey=753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ldc.gov.lv/kartinas/uzn.php?u_unqkey=11457" TargetMode="External"/><Relationship Id="rId2" Type="http://schemas.openxmlformats.org/officeDocument/2006/relationships/hyperlink" Target="https://info.ldc.gov.lv/kartinas/uzn.php?u_unqkey=684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nfo.ldc.gov.lv/kartinas/uzn.php?u_unqkey=1145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orwaistudio/" TargetMode="Externa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2DF2513-34D4-4501-9195-8C872634F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5119" y="1261088"/>
            <a:ext cx="7766936" cy="1646302"/>
          </a:xfrm>
        </p:spPr>
        <p:txBody>
          <a:bodyPr>
            <a:normAutofit/>
          </a:bodyPr>
          <a:lstStyle/>
          <a:p>
            <a:r>
              <a:rPr lang="lv-LV" dirty="0"/>
              <a:t>Atnešanās vieglums</a:t>
            </a:r>
            <a:endParaRPr lang="en-US" dirty="0"/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127EA208-D922-43C3-BC09-B2DE3C6666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lv-LV" dirty="0"/>
              <a:t>Kristīne Ādama</a:t>
            </a:r>
          </a:p>
          <a:p>
            <a:pPr algn="r"/>
            <a:r>
              <a:rPr lang="lv-LV" dirty="0"/>
              <a:t>Lauksaimniecības Datu centrs</a:t>
            </a:r>
          </a:p>
          <a:p>
            <a:pPr algn="r"/>
            <a:r>
              <a:rPr lang="lv-LV" dirty="0"/>
              <a:t>Ciltsdarba nodaļa</a:t>
            </a: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BBBF1C87-6FCF-4B79-8EB8-0F46382A8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00" y="3623585"/>
            <a:ext cx="2967038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638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83179564"/>
              </p:ext>
            </p:extLst>
          </p:nvPr>
        </p:nvGraphicFramePr>
        <p:xfrm>
          <a:off x="242905" y="633525"/>
          <a:ext cx="6422833" cy="434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278826"/>
              </p:ext>
            </p:extLst>
          </p:nvPr>
        </p:nvGraphicFramePr>
        <p:xfrm>
          <a:off x="7287208" y="21240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2546470" y="1464906"/>
            <a:ext cx="4740738" cy="502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10</a:t>
            </a:fld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960637" y="31508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771711"/>
              </p:ext>
            </p:extLst>
          </p:nvPr>
        </p:nvGraphicFramePr>
        <p:xfrm>
          <a:off x="7011436" y="3060442"/>
          <a:ext cx="5423469" cy="319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839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9ABDAAEC-EBED-4F67-8325-526CEB32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Indeksi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5975EC9F-463A-463B-9A3C-D8FCBD3D4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16" y="1825625"/>
            <a:ext cx="5712902" cy="4351338"/>
          </a:xfrm>
        </p:spPr>
        <p:txBody>
          <a:bodyPr/>
          <a:lstStyle/>
          <a:p>
            <a:r>
              <a:rPr lang="lv-LV" dirty="0" err="1" smtClean="0"/>
              <a:t>AVt</a:t>
            </a:r>
            <a:r>
              <a:rPr lang="lv-LV" dirty="0" smtClean="0"/>
              <a:t> </a:t>
            </a:r>
            <a:r>
              <a:rPr lang="lv-LV" dirty="0"/>
              <a:t>=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0,5 </a:t>
            </a:r>
            <a:r>
              <a:rPr lang="lv-LV" dirty="0">
                <a:solidFill>
                  <a:srgbClr val="000000"/>
                </a:solidFill>
                <a:latin typeface="Arial" panose="020B0604020202020204" pitchFamily="34" charset="0"/>
              </a:rPr>
              <a:t>EBV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dCE1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+ 0,5 </a:t>
            </a:r>
            <a:r>
              <a:rPr lang="lv-LV" dirty="0">
                <a:solidFill>
                  <a:srgbClr val="000000"/>
                </a:solidFill>
                <a:latin typeface="Arial" panose="020B0604020202020204" pitchFamily="34" charset="0"/>
              </a:rPr>
              <a:t>EBV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dSB1</a:t>
            </a:r>
            <a:endParaRPr lang="en-US" dirty="0"/>
          </a:p>
        </p:txBody>
      </p:sp>
      <p:sp>
        <p:nvSpPr>
          <p:cNvPr id="5" name="Satura vietturis 2">
            <a:extLst>
              <a:ext uri="{FF2B5EF4-FFF2-40B4-BE49-F238E27FC236}">
                <a16:creationId xmlns="" xmlns:a16="http://schemas.microsoft.com/office/drawing/2014/main" id="{77957CBD-5B6A-494A-817F-58CA1B2511CB}"/>
              </a:ext>
            </a:extLst>
          </p:cNvPr>
          <p:cNvSpPr txBox="1">
            <a:spLocks/>
          </p:cNvSpPr>
          <p:nvPr/>
        </p:nvSpPr>
        <p:spPr>
          <a:xfrm>
            <a:off x="6376332" y="1815459"/>
            <a:ext cx="58156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err="1" smtClean="0"/>
              <a:t>AVm</a:t>
            </a:r>
            <a:r>
              <a:rPr lang="lv-LV" dirty="0" smtClean="0"/>
              <a:t> </a:t>
            </a:r>
            <a:r>
              <a:rPr lang="lv-LV" dirty="0"/>
              <a:t>=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0,5 </a:t>
            </a:r>
            <a:r>
              <a:rPr lang="lv-LV" dirty="0" err="1">
                <a:solidFill>
                  <a:srgbClr val="000000"/>
                </a:solidFill>
                <a:latin typeface="Arial" panose="020B0604020202020204" pitchFamily="34" charset="0"/>
              </a:rPr>
              <a:t>EBV</a:t>
            </a:r>
            <a:r>
              <a:rPr lang="lv-LV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CE1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+ 0,5</a:t>
            </a:r>
            <a:r>
              <a:rPr lang="lv-LV" dirty="0">
                <a:solidFill>
                  <a:srgbClr val="000000"/>
                </a:solidFill>
                <a:latin typeface="Arial" panose="020B0604020202020204" pitchFamily="34" charset="0"/>
              </a:rPr>
              <a:t>EBV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lv-LV" sz="1800" dirty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SB1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D5AD71E-E8D9-4AB3-98BA-0EAE90316B88}"/>
              </a:ext>
            </a:extLst>
          </p:cNvPr>
          <p:cNvSpPr txBox="1"/>
          <p:nvPr/>
        </p:nvSpPr>
        <p:spPr>
          <a:xfrm>
            <a:off x="1799788" y="3105834"/>
            <a:ext cx="292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/>
              <a:t>Tiešais Atnešanās viegluma indekss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A75F907-BF0B-4FDE-9CE1-A28E124DED71}"/>
              </a:ext>
            </a:extLst>
          </p:cNvPr>
          <p:cNvSpPr txBox="1"/>
          <p:nvPr/>
        </p:nvSpPr>
        <p:spPr>
          <a:xfrm>
            <a:off x="7512690" y="2726516"/>
            <a:ext cx="2927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 err="1"/>
              <a:t>Maternālais</a:t>
            </a:r>
            <a:r>
              <a:rPr lang="lv-LV" sz="2400" dirty="0"/>
              <a:t> Atnešanās viegluma indekss</a:t>
            </a:r>
            <a:endParaRPr lang="en-US" sz="2400" dirty="0"/>
          </a:p>
        </p:txBody>
      </p:sp>
      <p:sp>
        <p:nvSpPr>
          <p:cNvPr id="8" name="Ovāls 7">
            <a:extLst>
              <a:ext uri="{FF2B5EF4-FFF2-40B4-BE49-F238E27FC236}">
                <a16:creationId xmlns="" xmlns:a16="http://schemas.microsoft.com/office/drawing/2014/main" id="{E08E498A-109B-47F4-B664-440564E059CB}"/>
              </a:ext>
            </a:extLst>
          </p:cNvPr>
          <p:cNvSpPr/>
          <p:nvPr/>
        </p:nvSpPr>
        <p:spPr>
          <a:xfrm>
            <a:off x="2491531" y="4001294"/>
            <a:ext cx="1317072" cy="1224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dirty="0" err="1" smtClean="0"/>
              <a:t>AVt</a:t>
            </a:r>
            <a:endParaRPr lang="en-US" sz="3200" dirty="0"/>
          </a:p>
        </p:txBody>
      </p:sp>
      <p:sp>
        <p:nvSpPr>
          <p:cNvPr id="9" name="Ovāls 8">
            <a:extLst>
              <a:ext uri="{FF2B5EF4-FFF2-40B4-BE49-F238E27FC236}">
                <a16:creationId xmlns="" xmlns:a16="http://schemas.microsoft.com/office/drawing/2014/main" id="{98ABEF81-75FA-42E4-A5FC-9537A5ED76F0}"/>
              </a:ext>
            </a:extLst>
          </p:cNvPr>
          <p:cNvSpPr/>
          <p:nvPr/>
        </p:nvSpPr>
        <p:spPr>
          <a:xfrm>
            <a:off x="8269796" y="4001294"/>
            <a:ext cx="1393187" cy="1224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dirty="0" err="1" smtClean="0"/>
              <a:t>AVm</a:t>
            </a:r>
            <a:endParaRPr lang="en-US" sz="3200" dirty="0"/>
          </a:p>
        </p:txBody>
      </p:sp>
      <p:cxnSp>
        <p:nvCxnSpPr>
          <p:cNvPr id="11" name="Taisns savienotājs 10">
            <a:extLst>
              <a:ext uri="{FF2B5EF4-FFF2-40B4-BE49-F238E27FC236}">
                <a16:creationId xmlns="" xmlns:a16="http://schemas.microsoft.com/office/drawing/2014/main" id="{C412380A-CF81-416E-B9CB-6904AD8E5853}"/>
              </a:ext>
            </a:extLst>
          </p:cNvPr>
          <p:cNvCxnSpPr/>
          <p:nvPr/>
        </p:nvCxnSpPr>
        <p:spPr>
          <a:xfrm>
            <a:off x="6096000" y="1895912"/>
            <a:ext cx="0" cy="3808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>
            <a:extLst>
              <a:ext uri="{FF2B5EF4-FFF2-40B4-BE49-F238E27FC236}">
                <a16:creationId xmlns="" xmlns:a16="http://schemas.microsoft.com/office/drawing/2014/main" id="{0EA1F35D-13AD-4EF7-8DCC-48D4602FF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756" y="383940"/>
            <a:ext cx="1410815" cy="110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326F0CA-E813-4C86-85FF-65D4A2D8A54D}"/>
              </a:ext>
            </a:extLst>
          </p:cNvPr>
          <p:cNvSpPr txBox="1"/>
          <p:nvPr/>
        </p:nvSpPr>
        <p:spPr>
          <a:xfrm>
            <a:off x="696286" y="6031684"/>
            <a:ext cx="292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EBV- novērtētā </a:t>
            </a:r>
            <a:r>
              <a:rPr lang="lv-LV" dirty="0" err="1"/>
              <a:t>ciltsvērtība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0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4">
            <a:extLst>
              <a:ext uri="{FF2B5EF4-FFF2-40B4-BE49-F238E27FC236}">
                <a16:creationId xmlns="" xmlns:a16="http://schemas.microsoft.com/office/drawing/2014/main" id="{0732885F-0DC2-4CC9-BD53-8D3406ECF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025" y="888365"/>
            <a:ext cx="3352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lv-LV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Izmanto, lai izvēlētos kuru bulli lecināt ar telēm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lv-LV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Paaugstina iespēju vieglākām atnešanās</a:t>
            </a: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1043">
            <a:extLst>
              <a:ext uri="{FF2B5EF4-FFF2-40B4-BE49-F238E27FC236}">
                <a16:creationId xmlns="" xmlns:a16="http://schemas.microsoft.com/office/drawing/2014/main" id="{4C7C5185-1AFD-4E1F-9EF9-C559E9280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967" y="3904737"/>
            <a:ext cx="3352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lv-LV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Izvēlas, lai noskaidrotu no kura buļļa ataudzēt teles.</a:t>
            </a: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lv-LV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Pirmpienēm būs vieglāka atnešanās</a:t>
            </a: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1028">
            <a:extLst>
              <a:ext uri="{FF2B5EF4-FFF2-40B4-BE49-F238E27FC236}">
                <a16:creationId xmlns="" xmlns:a16="http://schemas.microsoft.com/office/drawing/2014/main" id="{B44D5DB2-67FF-4F0F-A071-BD2E4B3CE05A}"/>
              </a:ext>
            </a:extLst>
          </p:cNvPr>
          <p:cNvGrpSpPr>
            <a:grpSpLocks/>
          </p:cNvGrpSpPr>
          <p:nvPr/>
        </p:nvGrpSpPr>
        <p:grpSpPr bwMode="auto">
          <a:xfrm>
            <a:off x="241130" y="3399741"/>
            <a:ext cx="6878972" cy="3058705"/>
            <a:chOff x="288" y="816"/>
            <a:chExt cx="2880" cy="1344"/>
          </a:xfrm>
        </p:grpSpPr>
        <p:sp>
          <p:nvSpPr>
            <p:cNvPr id="7" name="Text Box 1029">
              <a:extLst>
                <a:ext uri="{FF2B5EF4-FFF2-40B4-BE49-F238E27FC236}">
                  <a16:creationId xmlns="" xmlns:a16="http://schemas.microsoft.com/office/drawing/2014/main" id="{B8F6F0E5-945F-4D82-9E44-1951C029D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864"/>
              <a:ext cx="288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lv-LV" altLang="en-US" sz="20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Atnešānās</a:t>
              </a:r>
              <a:r>
                <a:rPr lang="lv-LV" altLang="en-US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vieglums </a:t>
              </a:r>
              <a:r>
                <a:rPr lang="lv-LV" altLang="en-US" sz="20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maternālais</a:t>
              </a:r>
              <a:r>
                <a:rPr lang="lv-LV" altLang="en-US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en-US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lv-LV" altLang="en-US" sz="20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AVm</a:t>
              </a:r>
              <a:r>
                <a:rPr lang="en-US" altLang="en-US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8" name="Text Box 1030">
              <a:extLst>
                <a:ext uri="{FF2B5EF4-FFF2-40B4-BE49-F238E27FC236}">
                  <a16:creationId xmlns="" xmlns:a16="http://schemas.microsoft.com/office/drawing/2014/main" id="{31D27ABB-BA88-4C19-9B93-9316BE2EE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632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2000"/>
            </a:p>
          </p:txBody>
        </p:sp>
        <p:sp>
          <p:nvSpPr>
            <p:cNvPr id="11" name="Rectangle 1033">
              <a:extLst>
                <a:ext uri="{FF2B5EF4-FFF2-40B4-BE49-F238E27FC236}">
                  <a16:creationId xmlns="" xmlns:a16="http://schemas.microsoft.com/office/drawing/2014/main" id="{23294286-E0AA-490F-A7DA-7E83746BF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816"/>
              <a:ext cx="2592" cy="134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028">
            <a:extLst>
              <a:ext uri="{FF2B5EF4-FFF2-40B4-BE49-F238E27FC236}">
                <a16:creationId xmlns="" xmlns:a16="http://schemas.microsoft.com/office/drawing/2014/main" id="{0A8CFE48-F816-4F77-BDB9-4ABD3DDD00E7}"/>
              </a:ext>
            </a:extLst>
          </p:cNvPr>
          <p:cNvGrpSpPr>
            <a:grpSpLocks/>
          </p:cNvGrpSpPr>
          <p:nvPr/>
        </p:nvGrpSpPr>
        <p:grpSpPr bwMode="auto">
          <a:xfrm>
            <a:off x="241130" y="399554"/>
            <a:ext cx="6878971" cy="2509810"/>
            <a:chOff x="288" y="816"/>
            <a:chExt cx="2880" cy="1344"/>
          </a:xfrm>
        </p:grpSpPr>
        <p:sp>
          <p:nvSpPr>
            <p:cNvPr id="13" name="Text Box 1029">
              <a:extLst>
                <a:ext uri="{FF2B5EF4-FFF2-40B4-BE49-F238E27FC236}">
                  <a16:creationId xmlns="" xmlns:a16="http://schemas.microsoft.com/office/drawing/2014/main" id="{228CC485-9DD0-49EB-9070-8906B51B8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864"/>
              <a:ext cx="288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lv-LV" altLang="en-US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Atnešanās vieglums tiešais </a:t>
              </a:r>
              <a:r>
                <a:rPr lang="en-US" altLang="en-US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lv-LV" altLang="en-US" sz="20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AVt</a:t>
              </a:r>
              <a:r>
                <a:rPr lang="en-US" altLang="en-US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  <a:endPara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" name="Text Box 1030">
              <a:extLst>
                <a:ext uri="{FF2B5EF4-FFF2-40B4-BE49-F238E27FC236}">
                  <a16:creationId xmlns="" xmlns:a16="http://schemas.microsoft.com/office/drawing/2014/main" id="{DC57A5AE-0D07-465E-A7F3-D52BAD7B9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632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2000"/>
            </a:p>
          </p:txBody>
        </p:sp>
        <p:sp>
          <p:nvSpPr>
            <p:cNvPr id="17" name="Rectangle 1033">
              <a:extLst>
                <a:ext uri="{FF2B5EF4-FFF2-40B4-BE49-F238E27FC236}">
                  <a16:creationId xmlns="" xmlns:a16="http://schemas.microsoft.com/office/drawing/2014/main" id="{E86AFF9B-8266-4307-ABC2-BB26E2FCB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816"/>
              <a:ext cx="2592" cy="134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" name="Attēls 17">
            <a:extLst>
              <a:ext uri="{FF2B5EF4-FFF2-40B4-BE49-F238E27FC236}">
                <a16:creationId xmlns="" xmlns:a16="http://schemas.microsoft.com/office/drawing/2014/main" id="{6A170B73-E1F3-4FAE-90E5-16F24BB4F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941" y="1174283"/>
            <a:ext cx="1228725" cy="857250"/>
          </a:xfrm>
          <a:prstGeom prst="rect">
            <a:avLst/>
          </a:prstGeom>
        </p:spPr>
      </p:pic>
      <p:pic>
        <p:nvPicPr>
          <p:cNvPr id="19" name="Attēls 18">
            <a:extLst>
              <a:ext uri="{FF2B5EF4-FFF2-40B4-BE49-F238E27FC236}">
                <a16:creationId xmlns="" xmlns:a16="http://schemas.microsoft.com/office/drawing/2014/main" id="{4C0B8913-DB5B-427B-955B-8F7D75C40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971" y="1134537"/>
            <a:ext cx="1104072" cy="784201"/>
          </a:xfrm>
          <a:prstGeom prst="rect">
            <a:avLst/>
          </a:prstGeom>
        </p:spPr>
      </p:pic>
      <p:pic>
        <p:nvPicPr>
          <p:cNvPr id="20" name="Attēls 19">
            <a:extLst>
              <a:ext uri="{FF2B5EF4-FFF2-40B4-BE49-F238E27FC236}">
                <a16:creationId xmlns="" xmlns:a16="http://schemas.microsoft.com/office/drawing/2014/main" id="{E74F5187-F3CA-40A2-A708-17C08BA06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616" y="1972969"/>
            <a:ext cx="643750" cy="735714"/>
          </a:xfrm>
          <a:prstGeom prst="rect">
            <a:avLst/>
          </a:prstGeom>
        </p:spPr>
      </p:pic>
      <p:cxnSp>
        <p:nvCxnSpPr>
          <p:cNvPr id="22" name="Taisns bultveida savienotājs 21">
            <a:extLst>
              <a:ext uri="{FF2B5EF4-FFF2-40B4-BE49-F238E27FC236}">
                <a16:creationId xmlns="" xmlns:a16="http://schemas.microsoft.com/office/drawing/2014/main" id="{E24EE68F-7166-49E3-A86E-E24CA1BABF1C}"/>
              </a:ext>
            </a:extLst>
          </p:cNvPr>
          <p:cNvCxnSpPr/>
          <p:nvPr/>
        </p:nvCxnSpPr>
        <p:spPr>
          <a:xfrm>
            <a:off x="3599043" y="1720326"/>
            <a:ext cx="251504" cy="198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Taisns bultveida savienotājs 23">
            <a:extLst>
              <a:ext uri="{FF2B5EF4-FFF2-40B4-BE49-F238E27FC236}">
                <a16:creationId xmlns="" xmlns:a16="http://schemas.microsoft.com/office/drawing/2014/main" id="{07CFDFD8-D470-4612-B2B9-473D39E7B11B}"/>
              </a:ext>
            </a:extLst>
          </p:cNvPr>
          <p:cNvCxnSpPr/>
          <p:nvPr/>
        </p:nvCxnSpPr>
        <p:spPr>
          <a:xfrm flipH="1">
            <a:off x="4118499" y="1760244"/>
            <a:ext cx="277332" cy="158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Attēls 24">
            <a:extLst>
              <a:ext uri="{FF2B5EF4-FFF2-40B4-BE49-F238E27FC236}">
                <a16:creationId xmlns="" xmlns:a16="http://schemas.microsoft.com/office/drawing/2014/main" id="{1D65FEDB-016F-4F11-94D4-2C6D1CE0A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63" y="3904737"/>
            <a:ext cx="1104072" cy="784201"/>
          </a:xfrm>
          <a:prstGeom prst="rect">
            <a:avLst/>
          </a:prstGeom>
        </p:spPr>
      </p:pic>
      <p:pic>
        <p:nvPicPr>
          <p:cNvPr id="27" name="Attēls 26">
            <a:extLst>
              <a:ext uri="{FF2B5EF4-FFF2-40B4-BE49-F238E27FC236}">
                <a16:creationId xmlns="" xmlns:a16="http://schemas.microsoft.com/office/drawing/2014/main" id="{E6A97752-D95B-4D76-889B-4CB4C1729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404" y="4671142"/>
            <a:ext cx="1104072" cy="784201"/>
          </a:xfrm>
          <a:prstGeom prst="rect">
            <a:avLst/>
          </a:prstGeom>
        </p:spPr>
      </p:pic>
      <p:pic>
        <p:nvPicPr>
          <p:cNvPr id="28" name="Attēls 27">
            <a:extLst>
              <a:ext uri="{FF2B5EF4-FFF2-40B4-BE49-F238E27FC236}">
                <a16:creationId xmlns="" xmlns:a16="http://schemas.microsoft.com/office/drawing/2014/main" id="{6B60AA18-5664-4D06-AD5C-1A16BAB59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038" y="3904737"/>
            <a:ext cx="1228725" cy="857250"/>
          </a:xfrm>
          <a:prstGeom prst="rect">
            <a:avLst/>
          </a:prstGeom>
        </p:spPr>
      </p:pic>
      <p:pic>
        <p:nvPicPr>
          <p:cNvPr id="29" name="Attēls 28">
            <a:extLst>
              <a:ext uri="{FF2B5EF4-FFF2-40B4-BE49-F238E27FC236}">
                <a16:creationId xmlns="" xmlns:a16="http://schemas.microsoft.com/office/drawing/2014/main" id="{B8C26ECF-3AC6-4BD8-84D4-AE1827391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668" y="5550180"/>
            <a:ext cx="643750" cy="735714"/>
          </a:xfrm>
          <a:prstGeom prst="rect">
            <a:avLst/>
          </a:prstGeom>
        </p:spPr>
      </p:pic>
      <p:cxnSp>
        <p:nvCxnSpPr>
          <p:cNvPr id="33" name="Taisns bultveida savienotājs 32">
            <a:extLst>
              <a:ext uri="{FF2B5EF4-FFF2-40B4-BE49-F238E27FC236}">
                <a16:creationId xmlns="" xmlns:a16="http://schemas.microsoft.com/office/drawing/2014/main" id="{6F6130A0-7A27-4843-AE40-0227C6624F6F}"/>
              </a:ext>
            </a:extLst>
          </p:cNvPr>
          <p:cNvCxnSpPr/>
          <p:nvPr/>
        </p:nvCxnSpPr>
        <p:spPr>
          <a:xfrm>
            <a:off x="2073776" y="4516105"/>
            <a:ext cx="311785" cy="167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Taisns bultveida savienotājs 34">
            <a:extLst>
              <a:ext uri="{FF2B5EF4-FFF2-40B4-BE49-F238E27FC236}">
                <a16:creationId xmlns="" xmlns:a16="http://schemas.microsoft.com/office/drawing/2014/main" id="{2235FE27-DF5A-4B41-B6B0-213062AD3738}"/>
              </a:ext>
            </a:extLst>
          </p:cNvPr>
          <p:cNvCxnSpPr>
            <a:cxnSpLocks/>
          </p:cNvCxnSpPr>
          <p:nvPr/>
        </p:nvCxnSpPr>
        <p:spPr>
          <a:xfrm flipH="1">
            <a:off x="2874802" y="4462967"/>
            <a:ext cx="306114" cy="215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Attēls 37">
            <a:extLst>
              <a:ext uri="{FF2B5EF4-FFF2-40B4-BE49-F238E27FC236}">
                <a16:creationId xmlns="" xmlns:a16="http://schemas.microsoft.com/office/drawing/2014/main" id="{8D58AD58-0FDB-4D42-AF11-4B5A8322D8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2885" y="4671142"/>
            <a:ext cx="1228725" cy="857250"/>
          </a:xfrm>
          <a:prstGeom prst="rect">
            <a:avLst/>
          </a:prstGeom>
        </p:spPr>
      </p:pic>
      <p:cxnSp>
        <p:nvCxnSpPr>
          <p:cNvPr id="40" name="Taisns bultveida savienotājs 39">
            <a:extLst>
              <a:ext uri="{FF2B5EF4-FFF2-40B4-BE49-F238E27FC236}">
                <a16:creationId xmlns="" xmlns:a16="http://schemas.microsoft.com/office/drawing/2014/main" id="{AB8866BE-2131-4F66-9B3D-7291E4F3FEAB}"/>
              </a:ext>
            </a:extLst>
          </p:cNvPr>
          <p:cNvCxnSpPr/>
          <p:nvPr/>
        </p:nvCxnSpPr>
        <p:spPr>
          <a:xfrm>
            <a:off x="3047007" y="5455343"/>
            <a:ext cx="331661" cy="201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āls 40">
            <a:extLst>
              <a:ext uri="{FF2B5EF4-FFF2-40B4-BE49-F238E27FC236}">
                <a16:creationId xmlns="" xmlns:a16="http://schemas.microsoft.com/office/drawing/2014/main" id="{5F366BE6-EEF8-49A5-BBA0-BE54D4FF2F48}"/>
              </a:ext>
            </a:extLst>
          </p:cNvPr>
          <p:cNvSpPr/>
          <p:nvPr/>
        </p:nvSpPr>
        <p:spPr>
          <a:xfrm>
            <a:off x="3437764" y="1981656"/>
            <a:ext cx="1023457" cy="8335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āls 41">
            <a:extLst>
              <a:ext uri="{FF2B5EF4-FFF2-40B4-BE49-F238E27FC236}">
                <a16:creationId xmlns="" xmlns:a16="http://schemas.microsoft.com/office/drawing/2014/main" id="{454EF822-65C4-4251-964F-964D8571C67F}"/>
              </a:ext>
            </a:extLst>
          </p:cNvPr>
          <p:cNvSpPr/>
          <p:nvPr/>
        </p:nvSpPr>
        <p:spPr>
          <a:xfrm>
            <a:off x="1949070" y="4548433"/>
            <a:ext cx="1362236" cy="1108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13FE7B5-856F-4199-B9F1-9243337ED378}"/>
              </a:ext>
            </a:extLst>
          </p:cNvPr>
          <p:cNvSpPr txBox="1"/>
          <p:nvPr/>
        </p:nvSpPr>
        <p:spPr>
          <a:xfrm>
            <a:off x="2793534" y="1839491"/>
            <a:ext cx="38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M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D818938-68AD-41DE-8AE9-A7F7A5057F2A}"/>
              </a:ext>
            </a:extLst>
          </p:cNvPr>
          <p:cNvSpPr txBox="1"/>
          <p:nvPr/>
        </p:nvSpPr>
        <p:spPr>
          <a:xfrm>
            <a:off x="4824066" y="1884139"/>
            <a:ext cx="38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T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69D4B56-CD59-426F-9BC0-7BAFE4482F59}"/>
              </a:ext>
            </a:extLst>
          </p:cNvPr>
          <p:cNvSpPr txBox="1"/>
          <p:nvPr/>
        </p:nvSpPr>
        <p:spPr>
          <a:xfrm>
            <a:off x="4608317" y="5365514"/>
            <a:ext cx="38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T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052E511-9978-4CA4-A383-BDD9832ED9DD}"/>
              </a:ext>
            </a:extLst>
          </p:cNvPr>
          <p:cNvSpPr txBox="1"/>
          <p:nvPr/>
        </p:nvSpPr>
        <p:spPr>
          <a:xfrm>
            <a:off x="2476208" y="5322402"/>
            <a:ext cx="38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M</a:t>
            </a:r>
            <a:endParaRPr lang="en-US" dirty="0"/>
          </a:p>
        </p:txBody>
      </p:sp>
      <p:pic>
        <p:nvPicPr>
          <p:cNvPr id="47" name="Picture 5">
            <a:extLst>
              <a:ext uri="{FF2B5EF4-FFF2-40B4-BE49-F238E27FC236}">
                <a16:creationId xmlns="" xmlns:a16="http://schemas.microsoft.com/office/drawing/2014/main" id="{78538D15-780D-488A-8A0F-CB66CD21E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756" y="383940"/>
            <a:ext cx="1410815" cy="110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32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13</a:t>
            </a:fld>
            <a:endParaRPr lang="en-US"/>
          </a:p>
        </p:txBody>
      </p:sp>
      <p:pic>
        <p:nvPicPr>
          <p:cNvPr id="4102" name="Picture 6" descr="Attēlu rezultāti vaicājumam “holstein bull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65" b="-454"/>
          <a:stretch/>
        </p:blipFill>
        <p:spPr bwMode="auto">
          <a:xfrm>
            <a:off x="1427585" y="532201"/>
            <a:ext cx="8854751" cy="582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38471" y="418068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4000" dirty="0" err="1" smtClean="0">
                <a:solidFill>
                  <a:schemeClr val="bg1"/>
                </a:solidFill>
              </a:rPr>
              <a:t>AVt</a:t>
            </a:r>
            <a:r>
              <a:rPr lang="lv-LV" sz="4000" dirty="0" smtClean="0">
                <a:solidFill>
                  <a:schemeClr val="bg1"/>
                </a:solidFill>
              </a:rPr>
              <a:t> </a:t>
            </a:r>
            <a:r>
              <a:rPr lang="lv-LV" sz="4000" dirty="0">
                <a:solidFill>
                  <a:schemeClr val="bg1"/>
                </a:solidFill>
              </a:rPr>
              <a:t>un </a:t>
            </a:r>
            <a:r>
              <a:rPr lang="lv-LV" sz="4000" dirty="0" err="1" smtClean="0">
                <a:solidFill>
                  <a:schemeClr val="bg1"/>
                </a:solidFill>
              </a:rPr>
              <a:t>AVm</a:t>
            </a:r>
            <a:r>
              <a:rPr lang="lv-LV" sz="4000" dirty="0" smtClean="0">
                <a:solidFill>
                  <a:schemeClr val="bg1"/>
                </a:solidFill>
              </a:rPr>
              <a:t> </a:t>
            </a:r>
            <a:r>
              <a:rPr lang="lv-LV" sz="4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25069" y="6242669"/>
            <a:ext cx="226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FLPA/REX/</a:t>
            </a:r>
            <a:r>
              <a:rPr lang="lv-LV" sz="1400" dirty="0" err="1"/>
              <a:t>Shutterstock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2896920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2142B4F-30D8-4F72-8CFD-82A13F7AF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Ģenētiskā korelācija</a:t>
            </a:r>
            <a:endParaRPr lang="en-US" dirty="0"/>
          </a:p>
        </p:txBody>
      </p:sp>
      <p:sp>
        <p:nvSpPr>
          <p:cNvPr id="4" name="Taisnstūris 3">
            <a:extLst>
              <a:ext uri="{FF2B5EF4-FFF2-40B4-BE49-F238E27FC236}">
                <a16:creationId xmlns="" xmlns:a16="http://schemas.microsoft.com/office/drawing/2014/main" id="{204BD934-4701-4EE3-B706-CB2B5FA42B5B}"/>
              </a:ext>
            </a:extLst>
          </p:cNvPr>
          <p:cNvSpPr/>
          <p:nvPr/>
        </p:nvSpPr>
        <p:spPr>
          <a:xfrm>
            <a:off x="590026" y="1690688"/>
            <a:ext cx="116019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b="1" dirty="0">
              <a:latin typeface="Courier New" panose="02070309020205020404" pitchFamily="49" charset="0"/>
            </a:endParaRPr>
          </a:p>
          <a:p>
            <a:r>
              <a:rPr lang="en-GB" sz="1600" dirty="0">
                <a:latin typeface="Courier New" panose="02070309020205020404" pitchFamily="49" charset="0"/>
              </a:rPr>
              <a:t>      dCE1   dCE2   dCE3   dSB1   dSB2   dSB3   mCE1   mCE2   mCE3   mSB1   mSB2   mSB3</a:t>
            </a:r>
          </a:p>
          <a:p>
            <a:r>
              <a:rPr lang="pl-PL" sz="1600" dirty="0">
                <a:latin typeface="Courier New" panose="02070309020205020404" pitchFamily="49" charset="0"/>
              </a:rPr>
              <a:t>dCE1  1.00   </a:t>
            </a:r>
            <a:r>
              <a:rPr lang="pl-PL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0.89   0.87   0.74   0.82   0.68  -0.05  -0.17   0.03   0.01  -0.29   0.17</a:t>
            </a:r>
          </a:p>
          <a:p>
            <a:r>
              <a:rPr lang="pl-PL" sz="1600" dirty="0">
                <a:latin typeface="Courier New" panose="02070309020205020404" pitchFamily="49" charset="0"/>
              </a:rPr>
              <a:t>dCE2  0.89   1.00   </a:t>
            </a:r>
            <a:r>
              <a:rPr lang="pl-PL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0.91   0.64   0.83   0.73  -0.06  -0.14   0.08  -0.02  -0.08   0.00</a:t>
            </a:r>
          </a:p>
          <a:p>
            <a:r>
              <a:rPr lang="pl-PL" sz="1600" dirty="0">
                <a:latin typeface="Courier New" panose="02070309020205020404" pitchFamily="49" charset="0"/>
              </a:rPr>
              <a:t>dCE3  0.87   0.91   1.00   </a:t>
            </a:r>
            <a:r>
              <a:rPr lang="pl-PL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0.58   0.77   0.82  -0.08  -0.28  -0.07   0.04  -0.22   0.04</a:t>
            </a:r>
          </a:p>
          <a:p>
            <a:r>
              <a:rPr lang="en-GB" sz="1600" dirty="0">
                <a:latin typeface="Courier New" panose="02070309020205020404" pitchFamily="49" charset="0"/>
              </a:rPr>
              <a:t>dSB1  0.74   0.64   0.58   1.00   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0.80   0.73  -0.03  -0.09   0.10  -0.02  -0.27  -0.01</a:t>
            </a:r>
          </a:p>
          <a:p>
            <a:r>
              <a:rPr lang="en-GB" sz="1600" dirty="0">
                <a:latin typeface="Courier New" panose="02070309020205020404" pitchFamily="49" charset="0"/>
              </a:rPr>
              <a:t>dSB2  0.82   0.83   0.77   0.80   1.00   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0.81   0.06  -0.12   0.09   0.07  -0.10   0.09</a:t>
            </a:r>
          </a:p>
          <a:p>
            <a:r>
              <a:rPr lang="en-GB" sz="1600" dirty="0">
                <a:latin typeface="Courier New" panose="02070309020205020404" pitchFamily="49" charset="0"/>
              </a:rPr>
              <a:t>dSB3  0.68   0.73   0.82   0.73   0.81   1.00  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-0.08  -0.16   0.03   0.08  -0.09   0.11</a:t>
            </a:r>
          </a:p>
          <a:p>
            <a:r>
              <a:rPr lang="pl-PL" sz="1600" dirty="0">
                <a:latin typeface="Courier New" panose="02070309020205020404" pitchFamily="49" charset="0"/>
              </a:rPr>
              <a:t>mCE1 -0.05  -0.06  -0.08  -0.03   0.06  -0.08   1.00   </a:t>
            </a:r>
            <a:r>
              <a:rPr lang="pl-PL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0.76   0.64   0.71   0.62   0.61</a:t>
            </a:r>
          </a:p>
          <a:p>
            <a:r>
              <a:rPr lang="pl-PL" sz="1600" dirty="0">
                <a:latin typeface="Courier New" panose="02070309020205020404" pitchFamily="49" charset="0"/>
              </a:rPr>
              <a:t>mCE2 -0.17  -0.14  -0.28  -0.09  -0.12  -0.16   0.76   1.00   </a:t>
            </a:r>
            <a:r>
              <a:rPr lang="pl-PL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0.91   0.34   0.60   0.66</a:t>
            </a:r>
          </a:p>
          <a:p>
            <a:r>
              <a:rPr lang="pl-PL" sz="1600" dirty="0">
                <a:latin typeface="Courier New" panose="02070309020205020404" pitchFamily="49" charset="0"/>
              </a:rPr>
              <a:t>mCE3  0.03   0.08  -0.07   0.10   0.09   0.03   0.64   0.91   1.00   </a:t>
            </a:r>
            <a:r>
              <a:rPr lang="pl-PL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0.28   0.41   0.58</a:t>
            </a:r>
          </a:p>
          <a:p>
            <a:r>
              <a:rPr lang="en-GB" sz="1600" dirty="0">
                <a:latin typeface="Courier New" panose="02070309020205020404" pitchFamily="49" charset="0"/>
              </a:rPr>
              <a:t>mSB1  0.01  -0.02   0.04  -0.02   0.07   0.08   0.71   0.34   0.28   1.00   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0.63   0.56</a:t>
            </a:r>
          </a:p>
          <a:p>
            <a:r>
              <a:rPr lang="en-GB" sz="1600" dirty="0">
                <a:latin typeface="Courier New" panose="02070309020205020404" pitchFamily="49" charset="0"/>
              </a:rPr>
              <a:t>mSB2 -0.29  -0.08  -0.22  -0.27  -0.10  -0.09   0.62   0.60   0.41   0.63   1.00   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0.47</a:t>
            </a:r>
          </a:p>
          <a:p>
            <a:r>
              <a:rPr lang="en-GB" sz="1600" dirty="0">
                <a:latin typeface="Courier New" panose="02070309020205020404" pitchFamily="49" charset="0"/>
              </a:rPr>
              <a:t>mSB3  0.17   0.00   0.04  -0.01   0.09   0.11   0.61   0.66   0.58   0.56   0.47   1.00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7632F660-C207-402B-9293-0D781EDF0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756" y="383940"/>
            <a:ext cx="1410815" cy="110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3265" y="5710019"/>
            <a:ext cx="64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d- tiešais; m- </a:t>
            </a:r>
            <a:r>
              <a:rPr lang="lv-LV" dirty="0" err="1" smtClean="0"/>
              <a:t>maternālais</a:t>
            </a:r>
            <a:endParaRPr lang="lv-LV" dirty="0" smtClean="0"/>
          </a:p>
          <a:p>
            <a:r>
              <a:rPr lang="lv-LV" dirty="0" smtClean="0"/>
              <a:t>CE-atnešanās vieglums; SB- nedzīvi dzimušie</a:t>
            </a:r>
          </a:p>
          <a:p>
            <a:r>
              <a:rPr lang="lv-LV" dirty="0" smtClean="0"/>
              <a:t>1- pirmā laktācija; 1- otrā laktācija; 3- trešā laktācija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57430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 7">
            <a:extLst>
              <a:ext uri="{FF2B5EF4-FFF2-40B4-BE49-F238E27FC236}">
                <a16:creationId xmlns="" xmlns:a16="http://schemas.microsoft.com/office/drawing/2014/main" id="{B39ABB00-CD5E-46EB-AF92-192ABE305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323850"/>
            <a:ext cx="8610600" cy="62103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="" xmlns:a16="http://schemas.microsoft.com/office/drawing/2014/main" id="{6262BAA2-B14D-4B87-A289-2DEE05794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756" y="383940"/>
            <a:ext cx="1410815" cy="110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60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369061D9-6669-410E-AD90-94EEC7A80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665" y="461098"/>
            <a:ext cx="1349995" cy="105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8236" y="323679"/>
            <a:ext cx="3328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/>
              <a:t>Bāzes populācija</a:t>
            </a:r>
          </a:p>
        </p:txBody>
      </p:sp>
      <p:graphicFrame>
        <p:nvGraphicFramePr>
          <p:cNvPr id="9" name="Tabula 5">
            <a:extLst>
              <a:ext uri="{FF2B5EF4-FFF2-40B4-BE49-F238E27FC236}">
                <a16:creationId xmlns="" xmlns:a16="http://schemas.microsoft.com/office/drawing/2014/main" id="{F6289F17-D5F0-4C51-A083-60970B4A72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983059"/>
              </p:ext>
            </p:extLst>
          </p:nvPr>
        </p:nvGraphicFramePr>
        <p:xfrm>
          <a:off x="393357" y="1193663"/>
          <a:ext cx="5326307" cy="183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184">
                  <a:extLst>
                    <a:ext uri="{9D8B030D-6E8A-4147-A177-3AD203B41FA5}">
                      <a16:colId xmlns="" xmlns:a16="http://schemas.microsoft.com/office/drawing/2014/main" val="1328869588"/>
                    </a:ext>
                  </a:extLst>
                </a:gridCol>
                <a:gridCol w="1140744">
                  <a:extLst>
                    <a:ext uri="{9D8B030D-6E8A-4147-A177-3AD203B41FA5}">
                      <a16:colId xmlns="" xmlns:a16="http://schemas.microsoft.com/office/drawing/2014/main" val="1629638865"/>
                    </a:ext>
                  </a:extLst>
                </a:gridCol>
                <a:gridCol w="1471379">
                  <a:extLst>
                    <a:ext uri="{9D8B030D-6E8A-4147-A177-3AD203B41FA5}">
                      <a16:colId xmlns="" xmlns:a16="http://schemas.microsoft.com/office/drawing/2014/main" val="3578991608"/>
                    </a:ext>
                  </a:extLst>
                </a:gridCol>
              </a:tblGrid>
              <a:tr h="459696">
                <a:tc>
                  <a:txBody>
                    <a:bodyPr/>
                    <a:lstStyle/>
                    <a:p>
                      <a:r>
                        <a:rPr lang="lv-LV" dirty="0"/>
                        <a:t>Šķirne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Tiešais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/>
                        <a:t>Maternālais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7342370"/>
                  </a:ext>
                </a:extLst>
              </a:tr>
              <a:tr h="459696">
                <a:tc>
                  <a:txBody>
                    <a:bodyPr/>
                    <a:lstStyle/>
                    <a:p>
                      <a:r>
                        <a:rPr lang="lv-LV" dirty="0"/>
                        <a:t>HOL melnraibie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2270620"/>
                  </a:ext>
                </a:extLst>
              </a:tr>
              <a:tr h="459696">
                <a:tc>
                  <a:txBody>
                    <a:bodyPr/>
                    <a:lstStyle/>
                    <a:p>
                      <a:r>
                        <a:rPr lang="lv-LV" dirty="0"/>
                        <a:t>HOL sarkanraibie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98,89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60841109"/>
                  </a:ext>
                </a:extLst>
              </a:tr>
              <a:tr h="459696">
                <a:tc>
                  <a:txBody>
                    <a:bodyPr/>
                    <a:lstStyle/>
                    <a:p>
                      <a:r>
                        <a:rPr lang="lv-LV" dirty="0"/>
                        <a:t>RDC sarkanās šķirnes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101,32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5060914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678" y="2462465"/>
            <a:ext cx="5457122" cy="3586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77433" y="6048573"/>
            <a:ext cx="2146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dirty="0"/>
              <a:t>www.shutter.com</a:t>
            </a:r>
          </a:p>
        </p:txBody>
      </p:sp>
    </p:spTree>
    <p:extLst>
      <p:ext uri="{BB962C8B-B14F-4D97-AF65-F5344CB8AC3E}">
        <p14:creationId xmlns:p14="http://schemas.microsoft.com/office/powerpoint/2010/main" val="1287743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03" y="0"/>
            <a:ext cx="6124205" cy="2341984"/>
          </a:xfrm>
        </p:spPr>
        <p:txBody>
          <a:bodyPr/>
          <a:lstStyle/>
          <a:p>
            <a:r>
              <a:rPr lang="lv-LV" dirty="0"/>
              <a:t>Ģenētiskais novērtējums pazīmei </a:t>
            </a:r>
            <a:r>
              <a:rPr lang="lv-LV" u="sng" dirty="0"/>
              <a:t>bāzes populācijā </a:t>
            </a:r>
            <a:r>
              <a:rPr lang="lv-LV" dirty="0"/>
              <a:t>pa </a:t>
            </a:r>
            <a:r>
              <a:rPr lang="lv-LV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laktācijām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2471"/>
              </p:ext>
            </p:extLst>
          </p:nvPr>
        </p:nvGraphicFramePr>
        <p:xfrm>
          <a:off x="6296271" y="133053"/>
          <a:ext cx="5574184" cy="340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24251"/>
              </p:ext>
            </p:extLst>
          </p:nvPr>
        </p:nvGraphicFramePr>
        <p:xfrm>
          <a:off x="0" y="2341984"/>
          <a:ext cx="6372808" cy="3926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651135"/>
              </p:ext>
            </p:extLst>
          </p:nvPr>
        </p:nvGraphicFramePr>
        <p:xfrm>
          <a:off x="6255351" y="3628168"/>
          <a:ext cx="5936649" cy="309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9877" y="6268598"/>
            <a:ext cx="492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d- tiešais; m- </a:t>
            </a:r>
            <a:r>
              <a:rPr lang="lv-LV" dirty="0" err="1" smtClean="0"/>
              <a:t>maternālais</a:t>
            </a:r>
            <a:endParaRPr lang="lv-LV" dirty="0" smtClean="0"/>
          </a:p>
          <a:p>
            <a:r>
              <a:rPr lang="lv-LV" dirty="0" smtClean="0"/>
              <a:t>CE-atnešanās vieglums; SB- nedzīvi dzimušie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0623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Buļļu indeksi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15056"/>
              </p:ext>
            </p:extLst>
          </p:nvPr>
        </p:nvGraphicFramePr>
        <p:xfrm>
          <a:off x="838200" y="1483567"/>
          <a:ext cx="8986935" cy="3928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4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04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04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04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50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69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369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9959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91037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 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Indekss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skaits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Vidēji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Standart kļūda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Standart izkliede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minimālā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maksimālā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29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HM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 err="1">
                          <a:effectLst/>
                        </a:rPr>
                        <a:t>Ced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2270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99,59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0,12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5,78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76,37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124,95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296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Cem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2270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100,34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0,10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4,55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83,88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114,65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29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HS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Ced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525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101,48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0,30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6,86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77,73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127,79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296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Cem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525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99,07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0,20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4,61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85,9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112,20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29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RED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Ced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1240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98,15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0,18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6,48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45,06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122,52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296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 err="1">
                          <a:effectLst/>
                        </a:rPr>
                        <a:t>Cem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1240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101,64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0,13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4,54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79,21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126,83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5">
            <a:extLst>
              <a:ext uri="{FF2B5EF4-FFF2-40B4-BE49-F238E27FC236}">
                <a16:creationId xmlns="" xmlns:a16="http://schemas.microsoft.com/office/drawing/2014/main" id="{369061D9-6669-410E-AD90-94EEC7A80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518" y="276379"/>
            <a:ext cx="1349995" cy="105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715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320115"/>
              </p:ext>
            </p:extLst>
          </p:nvPr>
        </p:nvGraphicFramePr>
        <p:xfrm>
          <a:off x="573833" y="3405675"/>
          <a:ext cx="4250525" cy="2645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220344"/>
              </p:ext>
            </p:extLst>
          </p:nvPr>
        </p:nvGraphicFramePr>
        <p:xfrm>
          <a:off x="648478" y="672029"/>
          <a:ext cx="4276062" cy="2733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647166"/>
              </p:ext>
            </p:extLst>
          </p:nvPr>
        </p:nvGraphicFramePr>
        <p:xfrm>
          <a:off x="4824358" y="66247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342781"/>
              </p:ext>
            </p:extLst>
          </p:nvPr>
        </p:nvGraphicFramePr>
        <p:xfrm>
          <a:off x="4824358" y="3461658"/>
          <a:ext cx="4400939" cy="2589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369061D9-6669-410E-AD90-94EEC7A80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518" y="276379"/>
            <a:ext cx="1349995" cy="105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47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40C686B6-6074-4457-8124-84FC23AD5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5016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sz="4000" dirty="0"/>
              <a:t>Atnešanās viegluma indekss tiek noteikts, lai liellopu audzētājiem būtu plašāka informācija, veicot sava ganāmpulka dzīvnieku selekciju un atlasi ar mērķi – vieglāka atnešanās pirmajā laktācijā.</a:t>
            </a:r>
          </a:p>
          <a:p>
            <a:endParaRPr lang="en-US" sz="4000" dirty="0"/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91ABC616-E4FF-4B14-97F1-602F9C444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756" y="383940"/>
            <a:ext cx="1410815" cy="110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9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54567"/>
              </p:ext>
            </p:extLst>
          </p:nvPr>
        </p:nvGraphicFramePr>
        <p:xfrm>
          <a:off x="141991" y="494082"/>
          <a:ext cx="11742918" cy="3079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89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35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967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04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97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62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434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262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83649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5958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ID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Vārds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dzimšanas gads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 err="1" smtClean="0">
                          <a:effectLst/>
                        </a:rPr>
                        <a:t>AVt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REL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 err="1" smtClean="0">
                          <a:effectLst/>
                        </a:rPr>
                        <a:t>AVm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REL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Īpašnieks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04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NL443147067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DŽONATANS        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2006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114,10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41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92,69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56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sng" strike="noStrike">
                          <a:effectLst/>
                          <a:hlinkClick r:id="rId2"/>
                        </a:rPr>
                        <a:t>A/S SIGULDAS CILTSLIETU UN MA STACIJA</a:t>
                      </a:r>
                      <a:endParaRPr lang="it-IT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04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DE0120704595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MAYBACH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2012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112,40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41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100,30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40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sng" strike="noStrike">
                          <a:effectLst/>
                          <a:hlinkClick r:id="rId2"/>
                        </a:rPr>
                        <a:t>A/S SIGULDAS CILTSLIETU UN MA STACIJA</a:t>
                      </a:r>
                      <a:endParaRPr lang="it-IT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04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NL475750347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JENERS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2007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111,60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51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93,84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64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sng" strike="noStrike">
                          <a:effectLst/>
                          <a:hlinkClick r:id="rId3"/>
                        </a:rPr>
                        <a:t>A/S KURZEMES CMAS</a:t>
                      </a:r>
                      <a:endParaRPr lang="lv-LV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04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NL760066469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A-L-H PERFECTO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2013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110,60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106,90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29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sng" strike="noStrike">
                          <a:effectLst/>
                          <a:hlinkClick r:id="rId2"/>
                        </a:rPr>
                        <a:t>A/S SIGULDAS CILTSLIETU UN MA STACIJA</a:t>
                      </a:r>
                      <a:endParaRPr lang="it-IT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04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UK627769   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WOODMARSH TOPSHOT FH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2005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108,80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101,20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51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004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NL478514171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AVĪNS            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2006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108,60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40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99,84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62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sng" strike="noStrike">
                          <a:effectLst/>
                          <a:hlinkClick r:id="rId4"/>
                        </a:rPr>
                        <a:t>A/S LATGALES CMAS</a:t>
                      </a:r>
                      <a:endParaRPr lang="lv-LV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004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NL430249172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BONO                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2006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107,70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105,60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54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sng" strike="noStrike">
                          <a:effectLst/>
                          <a:hlinkClick r:id="rId2"/>
                        </a:rPr>
                        <a:t>A/S SIGULDAS CILTSLIETU UN MA STACIJA</a:t>
                      </a:r>
                      <a:endParaRPr lang="it-IT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004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SE1917611017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PAKO MANDELS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2002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107,10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38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100,00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61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sng" strike="noStrike" dirty="0">
                          <a:effectLst/>
                          <a:hlinkClick r:id="rId3"/>
                        </a:rPr>
                        <a:t>A/S KURZEMES CMAS</a:t>
                      </a:r>
                      <a:endParaRPr lang="lv-LV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004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CA383622   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MADAWASKA AEROSTAR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1985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106,20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40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93,49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59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0001"/>
            <a:ext cx="10515600" cy="1060669"/>
          </a:xfrm>
        </p:spPr>
        <p:txBody>
          <a:bodyPr/>
          <a:lstStyle/>
          <a:p>
            <a:r>
              <a:rPr lang="lv-LV" dirty="0"/>
              <a:t>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369061D9-6669-410E-AD90-94EEC7A80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150" y="158623"/>
            <a:ext cx="817983" cy="64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052722"/>
              </p:ext>
            </p:extLst>
          </p:nvPr>
        </p:nvGraphicFramePr>
        <p:xfrm>
          <a:off x="141991" y="3661650"/>
          <a:ext cx="11742917" cy="2793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89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35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577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48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43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62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434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2627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83649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1300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ID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vārds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dzimšanas gads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 err="1" smtClean="0">
                          <a:effectLst/>
                        </a:rPr>
                        <a:t>AVt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REL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 err="1" smtClean="0">
                          <a:effectLst/>
                        </a:rPr>
                        <a:t>AVm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REL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Īpašnieks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LV044658210051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NICOLAS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1998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105,80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48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>
                          <a:effectLst/>
                        </a:rPr>
                        <a:t>110,40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71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sng" strike="noStrike">
                          <a:effectLst/>
                          <a:hlinkClick r:id="rId3"/>
                        </a:rPr>
                        <a:t>A/S KURZEMES CMAS</a:t>
                      </a:r>
                      <a:endParaRPr lang="lv-LV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DE0578692391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JUNKER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2000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103,60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39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107,20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62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NL760066469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A-L-H PERFECTO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2013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110,60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106,90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29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sng" strike="noStrike">
                          <a:effectLst/>
                          <a:hlinkClick r:id="rId2"/>
                        </a:rPr>
                        <a:t>A/S SIGULDAS CILTSLIETU UN MA STACIJA</a:t>
                      </a:r>
                      <a:endParaRPr lang="it-IT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SE03592571094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LINĀRS ROYALTY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2000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97,16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45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106,00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68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sng" strike="noStrike">
                          <a:effectLst/>
                          <a:hlinkClick r:id="rId4"/>
                        </a:rPr>
                        <a:t>A/S LATGALES CMAS</a:t>
                      </a:r>
                      <a:endParaRPr lang="lv-LV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NL430249172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BONO             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2006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107,70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105,60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54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sng" strike="noStrike">
                          <a:effectLst/>
                          <a:hlinkClick r:id="rId2"/>
                        </a:rPr>
                        <a:t>A/S SIGULDAS CILTSLIETU UN MA STACIJA</a:t>
                      </a:r>
                      <a:endParaRPr lang="it-IT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US128367894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KEYSTONE POTTER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1999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89,25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105,10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51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DE0345069527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ŠARONS ČĪFS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1999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89,33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104,90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61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sng" strike="noStrike">
                          <a:effectLst/>
                          <a:hlinkClick r:id="rId3"/>
                        </a:rPr>
                        <a:t>A/S KURZEMES CMAS</a:t>
                      </a:r>
                      <a:endParaRPr lang="lv-LV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US60817488 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G-A ELATION SANA-ET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2002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100,30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39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104,80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59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405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LV044658210038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KRISTERS SUNNY BOY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1998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97,82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40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104,30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67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sng" strike="noStrike" dirty="0">
                          <a:effectLst/>
                          <a:hlinkClick r:id="rId3"/>
                        </a:rPr>
                        <a:t>A/S KURZEMES CMAS</a:t>
                      </a:r>
                      <a:endParaRPr lang="lv-LV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5EEF8C6F-ADF5-4499-879E-5F2654A839D6}"/>
              </a:ext>
            </a:extLst>
          </p:cNvPr>
          <p:cNvSpPr/>
          <p:nvPr/>
        </p:nvSpPr>
        <p:spPr>
          <a:xfrm>
            <a:off x="282915" y="6536809"/>
            <a:ext cx="8186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lv-LV" dirty="0"/>
              <a:t>REL- ticamības koeficients;    </a:t>
            </a:r>
            <a:r>
              <a:rPr lang="lv-LV" dirty="0" err="1" smtClean="0"/>
              <a:t>AVt</a:t>
            </a:r>
            <a:r>
              <a:rPr lang="lv-LV" dirty="0" smtClean="0"/>
              <a:t>- </a:t>
            </a:r>
            <a:r>
              <a:rPr lang="lv-LV" dirty="0"/>
              <a:t>tiešais;    </a:t>
            </a:r>
            <a:r>
              <a:rPr lang="lv-LV" dirty="0" err="1" smtClean="0"/>
              <a:t>AVm</a:t>
            </a:r>
            <a:r>
              <a:rPr lang="lv-LV" dirty="0" smtClean="0"/>
              <a:t> </a:t>
            </a:r>
            <a:r>
              <a:rPr lang="lv-LV" dirty="0"/>
              <a:t>- </a:t>
            </a:r>
            <a:r>
              <a:rPr lang="lv-LV" dirty="0" err="1"/>
              <a:t>maternālais</a:t>
            </a:r>
            <a:endParaRPr lang="lv-LV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92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10" y="-120066"/>
            <a:ext cx="10515600" cy="1325563"/>
          </a:xfrm>
        </p:spPr>
        <p:txBody>
          <a:bodyPr/>
          <a:lstStyle/>
          <a:p>
            <a:r>
              <a:rPr lang="lv-LV" dirty="0"/>
              <a:t>HS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327238"/>
              </p:ext>
            </p:extLst>
          </p:nvPr>
        </p:nvGraphicFramePr>
        <p:xfrm>
          <a:off x="111710" y="1117112"/>
          <a:ext cx="11616870" cy="2382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15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9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13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30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74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17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638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2170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531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6091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ID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vārds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dzimšanas gads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 err="1" smtClean="0">
                          <a:effectLst/>
                        </a:rPr>
                        <a:t>AVt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REL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 err="1" smtClean="0">
                          <a:effectLst/>
                        </a:rPr>
                        <a:t>AVm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REL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Īpašnieks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073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NL583854106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VICTOR RED       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2010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>
                          <a:effectLst/>
                        </a:rPr>
                        <a:t>105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41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103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55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sng" strike="noStrike">
                          <a:effectLst/>
                          <a:hlinkClick r:id="rId2"/>
                        </a:rPr>
                        <a:t>A/S SIGULDAS CILTSLIETU UN MA STACIJA</a:t>
                      </a:r>
                      <a:endParaRPr lang="it-IT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073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NL740906145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BICC ROAN        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2011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>
                          <a:effectLst/>
                        </a:rPr>
                        <a:t>105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88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sng" strike="noStrike">
                          <a:effectLst/>
                          <a:hlinkClick r:id="rId2"/>
                        </a:rPr>
                        <a:t>A/S SIGULDAS CILTSLIETU UN MA STACIJA</a:t>
                      </a:r>
                      <a:endParaRPr lang="it-IT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73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DE0576536679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ORIGIN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1995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>
                          <a:effectLst/>
                        </a:rPr>
                        <a:t>102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48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103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73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073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DE0115191457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LINOKSS          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2006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>
                          <a:effectLst/>
                        </a:rPr>
                        <a:t>100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109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56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sng" strike="noStrike">
                          <a:effectLst/>
                          <a:hlinkClick r:id="rId3"/>
                        </a:rPr>
                        <a:t>A/S KURZEMES CMAS</a:t>
                      </a:r>
                      <a:endParaRPr lang="lv-LV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073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NL815222426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SUBLIEM TULIP RED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1992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>
                          <a:effectLst/>
                        </a:rPr>
                        <a:t>98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42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95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58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073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DK05722002814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FOLMERS          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2008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98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104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56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sng" strike="noStrike">
                          <a:effectLst/>
                          <a:hlinkClick r:id="rId2"/>
                        </a:rPr>
                        <a:t>A/S SIGULDAS CILTSLIETU UN MA STACIJA</a:t>
                      </a:r>
                      <a:endParaRPr lang="it-IT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073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DE0340174036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FABER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1996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98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97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59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347959"/>
              </p:ext>
            </p:extLst>
          </p:nvPr>
        </p:nvGraphicFramePr>
        <p:xfrm>
          <a:off x="111710" y="3784794"/>
          <a:ext cx="11616870" cy="2074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15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9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27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51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38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17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638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2170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9531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ID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vārds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dzimšanas gads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 err="1" smtClean="0">
                          <a:effectLst/>
                        </a:rPr>
                        <a:t>AVt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REL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 err="1" smtClean="0">
                          <a:effectLst/>
                        </a:rPr>
                        <a:t>AVm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REL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Īpašnieks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DE0115191457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LINOKSS          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2006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100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>
                          <a:effectLst/>
                        </a:rPr>
                        <a:t>109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56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sng" strike="noStrike">
                          <a:effectLst/>
                          <a:hlinkClick r:id="rId3"/>
                        </a:rPr>
                        <a:t>A/S KURZEMES CMAS</a:t>
                      </a:r>
                      <a:endParaRPr lang="lv-LV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DE0120409605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INFINITI RED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2012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95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>
                          <a:effectLst/>
                        </a:rPr>
                        <a:t>107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sng" strike="noStrike">
                          <a:effectLst/>
                          <a:hlinkClick r:id="rId2"/>
                        </a:rPr>
                        <a:t>A/S SIGULDAS CILTSLIETU UN MA STACIJA</a:t>
                      </a:r>
                      <a:endParaRPr lang="it-IT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DK05722002814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FOLMERS          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2008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98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>
                          <a:effectLst/>
                        </a:rPr>
                        <a:t>104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56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sng" strike="noStrike">
                          <a:effectLst/>
                          <a:hlinkClick r:id="rId2"/>
                        </a:rPr>
                        <a:t>A/S SIGULDAS CILTSLIETU UN MA STACIJA</a:t>
                      </a:r>
                      <a:endParaRPr lang="it-IT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NL368619760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MERSELO             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2004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97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43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>
                          <a:effectLst/>
                        </a:rPr>
                        <a:t>104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67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sng" strike="noStrike">
                          <a:effectLst/>
                          <a:hlinkClick r:id="rId2"/>
                        </a:rPr>
                        <a:t>A/S SIGULDAS CILTSLIETU UN MA STACIJA</a:t>
                      </a:r>
                      <a:endParaRPr lang="it-IT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NL396210584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SILVANO           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2004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91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45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>
                          <a:effectLst/>
                        </a:rPr>
                        <a:t>104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66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sng" strike="noStrike">
                          <a:effectLst/>
                          <a:hlinkClick r:id="rId2"/>
                        </a:rPr>
                        <a:t>A/S SIGULDAS CILTSLIETU UN MA STACIJA</a:t>
                      </a:r>
                      <a:endParaRPr lang="it-IT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DE0345785578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LICHTBLICK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2000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95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>
                          <a:effectLst/>
                        </a:rPr>
                        <a:t>104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53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127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DE0576536679  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ORIGIN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1995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102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48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103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73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369061D9-6669-410E-AD90-94EEC7A80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550" y="311023"/>
            <a:ext cx="817983" cy="64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5EEF8C6F-ADF5-4499-879E-5F2654A839D6}"/>
              </a:ext>
            </a:extLst>
          </p:cNvPr>
          <p:cNvSpPr/>
          <p:nvPr/>
        </p:nvSpPr>
        <p:spPr>
          <a:xfrm>
            <a:off x="111710" y="6171684"/>
            <a:ext cx="8186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lv-LV" dirty="0"/>
              <a:t>REL- ticamības koeficients;    </a:t>
            </a:r>
            <a:r>
              <a:rPr lang="lv-LV" dirty="0" err="1" smtClean="0"/>
              <a:t>AVt</a:t>
            </a:r>
            <a:r>
              <a:rPr lang="lv-LV" dirty="0" smtClean="0"/>
              <a:t>- </a:t>
            </a:r>
            <a:r>
              <a:rPr lang="lv-LV" dirty="0"/>
              <a:t>tiešais;    </a:t>
            </a:r>
            <a:r>
              <a:rPr lang="lv-LV" dirty="0" err="1" smtClean="0"/>
              <a:t>AVm</a:t>
            </a:r>
            <a:r>
              <a:rPr lang="lv-LV" dirty="0" smtClean="0"/>
              <a:t> </a:t>
            </a:r>
            <a:r>
              <a:rPr lang="lv-LV" dirty="0"/>
              <a:t>- </a:t>
            </a:r>
            <a:r>
              <a:rPr lang="lv-LV" dirty="0" err="1"/>
              <a:t>maternālais</a:t>
            </a:r>
            <a:endParaRPr lang="lv-LV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84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431767"/>
              </p:ext>
            </p:extLst>
          </p:nvPr>
        </p:nvGraphicFramePr>
        <p:xfrm>
          <a:off x="193793" y="180023"/>
          <a:ext cx="11160007" cy="3021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8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8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82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66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87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093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83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677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80327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34086"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u="none" strike="noStrike" dirty="0">
                          <a:effectLst/>
                        </a:rPr>
                        <a:t>ID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u="none" strike="noStrike" dirty="0">
                          <a:effectLst/>
                        </a:rPr>
                        <a:t>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r>
                        <a:rPr lang="lv-LV" sz="1600" u="none" strike="noStrike" dirty="0">
                          <a:effectLst/>
                        </a:rPr>
                        <a:t>vārds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Šķirne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u="none" strike="noStrike" dirty="0">
                          <a:effectLst/>
                        </a:rPr>
                        <a:t>dzimšanas gads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AVt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u="none" strike="noStrike">
                          <a:effectLst/>
                        </a:rPr>
                        <a:t>REL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u="none" strike="noStrike" dirty="0" err="1" smtClean="0">
                          <a:effectLst/>
                        </a:rPr>
                        <a:t>AVm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u="none" strike="noStrike">
                          <a:effectLst/>
                        </a:rPr>
                        <a:t>REL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u="none" strike="noStrike">
                          <a:effectLst/>
                        </a:rPr>
                        <a:t>Īpašnieks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SE6010211003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dirty="0">
                          <a:effectLst/>
                        </a:rPr>
                        <a:t> LINDEHULTS 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2001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>
                          <a:effectLst/>
                        </a:rPr>
                        <a:t>111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99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49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69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600" b="0" i="0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A/S Sigulda CMAS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LV038790110017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dirty="0">
                          <a:effectLst/>
                        </a:rPr>
                        <a:t> SKYTTEGARD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1997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>
                          <a:effectLst/>
                        </a:rPr>
                        <a:t>109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94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62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600" b="0" i="0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A/S Sigulda CMAS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SE04051112081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KALSBERGS SALINTUPA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2000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>
                          <a:effectLst/>
                        </a:rPr>
                        <a:t>106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108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55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i="0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A/S Sigulda CMAS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DK35099     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AKS  MOMENTS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1995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>
                          <a:effectLst/>
                        </a:rPr>
                        <a:t>105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92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54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77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600" b="0" i="0" u="sng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DK183130655 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dirty="0">
                          <a:effectLst/>
                        </a:rPr>
                        <a:t> </a:t>
                      </a:r>
                      <a:r>
                        <a:rPr lang="lv-LV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MILESTONS BITS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1998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104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98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60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i="0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A/S Sigulda CMAS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DK35440     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ANDY BITS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1996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>
                          <a:effectLst/>
                        </a:rPr>
                        <a:t>102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106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42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68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LV044658210031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LORDS KVARNAKRA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1997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>
                          <a:effectLst/>
                        </a:rPr>
                        <a:t>102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104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41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63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A/S KURZEMES CMAS</a:t>
                      </a:r>
                      <a:r>
                        <a:rPr lang="lv-LV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SE93907     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T-BRUNO KVARNAKRA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1990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>
                          <a:effectLst/>
                        </a:rPr>
                        <a:t>101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110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55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DE0115275741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dirty="0">
                          <a:effectLst/>
                        </a:rPr>
                        <a:t> KOMBO              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2006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101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98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39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61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1600" b="0" i="0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A/S Sigulda CMAS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369061D9-6669-410E-AD90-94EEC7A80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38" y="179558"/>
            <a:ext cx="1349995" cy="105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612050"/>
              </p:ext>
            </p:extLst>
          </p:nvPr>
        </p:nvGraphicFramePr>
        <p:xfrm>
          <a:off x="193793" y="3330138"/>
          <a:ext cx="11193948" cy="3198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85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03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5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57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93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8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93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2153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26118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89873"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500" u="none" strike="noStrike" dirty="0">
                          <a:effectLst/>
                        </a:rPr>
                        <a:t>ID</a:t>
                      </a:r>
                      <a:endParaRPr lang="lv-LV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500" u="none" strike="noStrike" dirty="0">
                          <a:effectLst/>
                        </a:rPr>
                        <a:t>vārds</a:t>
                      </a:r>
                      <a:endParaRPr lang="lv-LV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Sķirne</a:t>
                      </a:r>
                      <a:endParaRPr lang="lv-LV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dzimšanas gads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5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AVt</a:t>
                      </a:r>
                      <a:endParaRPr lang="lv-LV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500" u="none" strike="noStrike" dirty="0">
                          <a:effectLst/>
                        </a:rPr>
                        <a:t>REL</a:t>
                      </a:r>
                      <a:endParaRPr lang="lv-L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50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AVm</a:t>
                      </a:r>
                      <a:endParaRPr lang="lv-L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500" u="none" strike="noStrike">
                          <a:effectLst/>
                        </a:rPr>
                        <a:t>REL</a:t>
                      </a:r>
                      <a:endParaRPr lang="lv-LV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500" u="none" strike="noStrike">
                          <a:effectLst/>
                        </a:rPr>
                        <a:t>Īpašnieks</a:t>
                      </a:r>
                      <a:endParaRPr lang="lv-LV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95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DK01926902095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dirty="0">
                          <a:effectLst/>
                        </a:rPr>
                        <a:t> BIRGERS            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2004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108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50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i="0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A/S Sigulda CMAS </a:t>
                      </a:r>
                    </a:p>
                  </a:txBody>
                  <a:tcPr marL="9005" marR="9005" marT="900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795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LV038790110008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dirty="0">
                          <a:effectLst/>
                        </a:rPr>
                        <a:t> HOJBRU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1997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93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62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i="0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A/S Sigulda CMAS </a:t>
                      </a:r>
                    </a:p>
                  </a:txBody>
                  <a:tcPr marL="9005" marR="9005" marT="900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795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000000030990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dirty="0">
                          <a:effectLst/>
                        </a:rPr>
                        <a:t> DASKONS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1992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103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21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54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b="0" i="0" u="sng" kern="12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5" marR="9005" marT="900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795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SE91433     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dirty="0">
                          <a:effectLst/>
                        </a:rPr>
                        <a:t> ORRARYD 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1998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107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26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42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b="0" i="0" u="sng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5" marR="9005" marT="900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795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DE0102433215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SIMONS REIMA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1992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103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36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b="0" i="0" u="sng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5" marR="9005" marT="900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795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DE0115092886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KAIZERS            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2006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103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38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i="0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A/S Sigulda CMAS </a:t>
                      </a:r>
                    </a:p>
                  </a:txBody>
                  <a:tcPr marL="9005" marR="9005" marT="900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795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SE91213     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PETERSLUND 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1997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102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37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b="0" i="0" u="sng" kern="12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5" marR="9005" marT="900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795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LV044658210054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MILLENIUM EMORIJS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1999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97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59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i="0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A/S KURZEMES CMAS</a:t>
                      </a:r>
                      <a:r>
                        <a:rPr lang="lv-LV" sz="1600" b="0" i="0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5" marR="9005" marT="900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795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000000030150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SALŪTS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1988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102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52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795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SE93907     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T-BRUNO KVARNAKRA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101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55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795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 000000031278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CENSONIS DISTINCTION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1996</a:t>
                      </a: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101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18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38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5" marR="9005" marT="900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5EEF8C6F-ADF5-4499-879E-5F2654A839D6}"/>
              </a:ext>
            </a:extLst>
          </p:cNvPr>
          <p:cNvSpPr/>
          <p:nvPr/>
        </p:nvSpPr>
        <p:spPr>
          <a:xfrm>
            <a:off x="141990" y="6488668"/>
            <a:ext cx="8186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lv-LV" dirty="0"/>
              <a:t>REL- ticamības koeficients;    </a:t>
            </a:r>
            <a:r>
              <a:rPr lang="lv-LV" dirty="0" err="1" smtClean="0"/>
              <a:t>AVt</a:t>
            </a:r>
            <a:r>
              <a:rPr lang="lv-LV" dirty="0" smtClean="0"/>
              <a:t>- </a:t>
            </a:r>
            <a:r>
              <a:rPr lang="lv-LV" dirty="0"/>
              <a:t>tiešais;    </a:t>
            </a:r>
            <a:r>
              <a:rPr lang="lv-LV" dirty="0" err="1" smtClean="0"/>
              <a:t>AVm</a:t>
            </a:r>
            <a:r>
              <a:rPr lang="lv-LV" dirty="0" smtClean="0"/>
              <a:t> </a:t>
            </a:r>
            <a:r>
              <a:rPr lang="lv-LV" dirty="0"/>
              <a:t>- </a:t>
            </a:r>
            <a:r>
              <a:rPr lang="lv-LV" dirty="0" err="1"/>
              <a:t>maternālais</a:t>
            </a:r>
            <a:endParaRPr lang="lv-LV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39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A8216F5F-C210-4F84-B93A-E671C8B3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83153" y="-172867"/>
            <a:ext cx="10515600" cy="1325563"/>
          </a:xfrm>
        </p:spPr>
        <p:txBody>
          <a:bodyPr/>
          <a:lstStyle/>
          <a:p>
            <a:pPr algn="ctr"/>
            <a:r>
              <a:rPr lang="lv-LV" dirty="0"/>
              <a:t>Datu Publicitāte</a:t>
            </a:r>
            <a:endParaRPr lang="en-US" dirty="0"/>
          </a:p>
        </p:txBody>
      </p:sp>
      <p:pic>
        <p:nvPicPr>
          <p:cNvPr id="4" name="Attēls 3">
            <a:extLst>
              <a:ext uri="{FF2B5EF4-FFF2-40B4-BE49-F238E27FC236}">
                <a16:creationId xmlns="" xmlns:a16="http://schemas.microsoft.com/office/drawing/2014/main" id="{99F4B0D0-C0EA-4A4C-B206-7D1B02DA2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881" y="871506"/>
            <a:ext cx="10019845" cy="223208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369061D9-6669-410E-AD90-94EEC7A80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518" y="276379"/>
            <a:ext cx="1349995" cy="105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90" y="3007084"/>
            <a:ext cx="5032314" cy="3349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4581" y="6356350"/>
            <a:ext cx="2967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800" dirty="0">
                <a:hlinkClick r:id="rId5"/>
              </a:rPr>
              <a:t>www.</a:t>
            </a:r>
            <a:r>
              <a:rPr lang="lv-LV" sz="800" dirty="0"/>
              <a:t>shutterstock/</a:t>
            </a:r>
            <a:r>
              <a:rPr lang="lv-LV" sz="800" dirty="0">
                <a:hlinkClick r:id="rId5"/>
              </a:rPr>
              <a:t>TORWAISTUDIO</a:t>
            </a:r>
            <a:endParaRPr lang="lv-LV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5956314" y="1166729"/>
            <a:ext cx="7837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1600" b="1" dirty="0" err="1" smtClean="0"/>
              <a:t>AVt</a:t>
            </a:r>
            <a:endParaRPr lang="lv-LV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880109" y="1166729"/>
            <a:ext cx="7837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1600" b="1" dirty="0" err="1" smtClean="0"/>
              <a:t>AVm</a:t>
            </a:r>
            <a:endParaRPr lang="lv-LV" sz="1600" b="1" dirty="0"/>
          </a:p>
        </p:txBody>
      </p:sp>
    </p:spTree>
    <p:extLst>
      <p:ext uri="{BB962C8B-B14F-4D97-AF65-F5344CB8AC3E}">
        <p14:creationId xmlns:p14="http://schemas.microsoft.com/office/powerpoint/2010/main" val="3533637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379E3C2A-DBC5-422A-8BAA-6D6B5DE60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Datu</a:t>
            </a:r>
            <a:r>
              <a:rPr lang="en-US" dirty="0"/>
              <a:t> </a:t>
            </a:r>
            <a:r>
              <a:rPr lang="en-US" dirty="0" err="1"/>
              <a:t>sadalījums</a:t>
            </a:r>
            <a:r>
              <a:rPr lang="en-US" dirty="0"/>
              <a:t> </a:t>
            </a:r>
            <a:r>
              <a:rPr lang="en-US" dirty="0" err="1"/>
              <a:t>atnešan</a:t>
            </a:r>
            <a:r>
              <a:rPr lang="lv-LV" dirty="0" err="1"/>
              <a:t>ās</a:t>
            </a:r>
            <a:r>
              <a:rPr lang="en-US" dirty="0"/>
              <a:t> </a:t>
            </a:r>
            <a:r>
              <a:rPr lang="en-US" dirty="0" err="1"/>
              <a:t>indeksiem</a:t>
            </a:r>
            <a:r>
              <a:rPr lang="en-US" dirty="0"/>
              <a:t> </a:t>
            </a:r>
            <a:r>
              <a:rPr lang="en-US" dirty="0" err="1"/>
              <a:t>pēc</a:t>
            </a:r>
            <a:r>
              <a:rPr lang="en-US" dirty="0"/>
              <a:t> </a:t>
            </a:r>
            <a:r>
              <a:rPr lang="en-US" dirty="0" err="1"/>
              <a:t>ticamības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graphicFrame>
        <p:nvGraphicFramePr>
          <p:cNvPr id="4" name="Satura vietturis 3">
            <a:extLst>
              <a:ext uri="{FF2B5EF4-FFF2-40B4-BE49-F238E27FC236}">
                <a16:creationId xmlns="" xmlns:a16="http://schemas.microsoft.com/office/drawing/2014/main" id="{3934D372-18EE-43D2-8297-946BF2C5B8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187456"/>
              </p:ext>
            </p:extLst>
          </p:nvPr>
        </p:nvGraphicFramePr>
        <p:xfrm>
          <a:off x="1476463" y="2257083"/>
          <a:ext cx="9071995" cy="318516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814399">
                  <a:extLst>
                    <a:ext uri="{9D8B030D-6E8A-4147-A177-3AD203B41FA5}">
                      <a16:colId xmlns="" xmlns:a16="http://schemas.microsoft.com/office/drawing/2014/main" val="229073241"/>
                    </a:ext>
                  </a:extLst>
                </a:gridCol>
                <a:gridCol w="1814399">
                  <a:extLst>
                    <a:ext uri="{9D8B030D-6E8A-4147-A177-3AD203B41FA5}">
                      <a16:colId xmlns="" xmlns:a16="http://schemas.microsoft.com/office/drawing/2014/main" val="2244275501"/>
                    </a:ext>
                  </a:extLst>
                </a:gridCol>
                <a:gridCol w="1814399">
                  <a:extLst>
                    <a:ext uri="{9D8B030D-6E8A-4147-A177-3AD203B41FA5}">
                      <a16:colId xmlns="" xmlns:a16="http://schemas.microsoft.com/office/drawing/2014/main" val="3655982622"/>
                    </a:ext>
                  </a:extLst>
                </a:gridCol>
                <a:gridCol w="1814399">
                  <a:extLst>
                    <a:ext uri="{9D8B030D-6E8A-4147-A177-3AD203B41FA5}">
                      <a16:colId xmlns="" xmlns:a16="http://schemas.microsoft.com/office/drawing/2014/main" val="3507743071"/>
                    </a:ext>
                  </a:extLst>
                </a:gridCol>
                <a:gridCol w="1814399">
                  <a:extLst>
                    <a:ext uri="{9D8B030D-6E8A-4147-A177-3AD203B41FA5}">
                      <a16:colId xmlns="" xmlns:a16="http://schemas.microsoft.com/office/drawing/2014/main" val="429369891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24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AVt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24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AVm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26732791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ticamība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</a:rPr>
                        <a:t>skaits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</a:rPr>
                        <a:t>Procentuāli</a:t>
                      </a:r>
                      <a:r>
                        <a:rPr lang="en-US" sz="2000" u="none" strike="noStrike" dirty="0">
                          <a:effectLst/>
                        </a:rPr>
                        <a:t> (%)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skaits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</a:rPr>
                        <a:t>Procentuāli</a:t>
                      </a:r>
                      <a:r>
                        <a:rPr lang="en-US" sz="2000" u="none" strike="noStrike" dirty="0">
                          <a:effectLst/>
                        </a:rPr>
                        <a:t> (% 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54681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0-20%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3682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91,25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3002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74,4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08482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20-30%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5,25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12,99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4390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31-40%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2,35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229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5,68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03115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41-50%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0,87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3,49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26374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51-60%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0,27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1,88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23113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61-70%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1,19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81442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71-80%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0,35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28712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81-90%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0,02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2223269"/>
                  </a:ext>
                </a:extLst>
              </a:tr>
            </a:tbl>
          </a:graphicData>
        </a:graphic>
      </p:graphicFrame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64DD8480-0CFF-4FCE-8C01-26D540C9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518" y="276379"/>
            <a:ext cx="1349995" cy="105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95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BFB8A6-6D6F-4FDC-B29B-FBEFF9DA42F4}"/>
              </a:ext>
            </a:extLst>
          </p:cNvPr>
          <p:cNvSpPr txBox="1"/>
          <p:nvPr/>
        </p:nvSpPr>
        <p:spPr>
          <a:xfrm>
            <a:off x="1593907" y="3787440"/>
            <a:ext cx="212241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dirty="0"/>
              <a:t>Izcelsmes informācija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4DF763A-F8F6-4D67-935B-E04D650C86F5}"/>
              </a:ext>
            </a:extLst>
          </p:cNvPr>
          <p:cNvSpPr txBox="1"/>
          <p:nvPr/>
        </p:nvSpPr>
        <p:spPr>
          <a:xfrm>
            <a:off x="1593908" y="3079851"/>
            <a:ext cx="2122415" cy="3693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dirty="0" err="1"/>
              <a:t>Fenotipiskie</a:t>
            </a:r>
            <a:r>
              <a:rPr lang="lv-LV" dirty="0"/>
              <a:t> dati</a:t>
            </a:r>
            <a:endParaRPr lang="en-US" dirty="0"/>
          </a:p>
        </p:txBody>
      </p:sp>
      <p:pic>
        <p:nvPicPr>
          <p:cNvPr id="1026" name="Picture 2" descr="Attēlu rezultāti vaicājumam “computer icon”">
            <a:extLst>
              <a:ext uri="{FF2B5EF4-FFF2-40B4-BE49-F238E27FC236}">
                <a16:creationId xmlns="" xmlns:a16="http://schemas.microsoft.com/office/drawing/2014/main" id="{75D6E039-CCD8-4B7D-A48B-C3E03A0014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949" y="2639416"/>
            <a:ext cx="2354424" cy="23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B1FD745-370E-4952-BE02-3B8E8546B1C8}"/>
              </a:ext>
            </a:extLst>
          </p:cNvPr>
          <p:cNvSpPr txBox="1"/>
          <p:nvPr/>
        </p:nvSpPr>
        <p:spPr>
          <a:xfrm>
            <a:off x="4773336" y="3264517"/>
            <a:ext cx="125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BLUP</a:t>
            </a:r>
            <a:endParaRPr lang="en-US" dirty="0"/>
          </a:p>
        </p:txBody>
      </p:sp>
      <p:sp>
        <p:nvSpPr>
          <p:cNvPr id="11" name="Taisnstūris 10">
            <a:extLst>
              <a:ext uri="{FF2B5EF4-FFF2-40B4-BE49-F238E27FC236}">
                <a16:creationId xmlns="" xmlns:a16="http://schemas.microsoft.com/office/drawing/2014/main" id="{65F86F8C-5AA0-4F29-8EF8-28739AFAE692}"/>
              </a:ext>
            </a:extLst>
          </p:cNvPr>
          <p:cNvSpPr/>
          <p:nvPr/>
        </p:nvSpPr>
        <p:spPr>
          <a:xfrm>
            <a:off x="7127760" y="3264517"/>
            <a:ext cx="2214693" cy="8460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/>
              <a:t>EBV</a:t>
            </a:r>
          </a:p>
          <a:p>
            <a:pPr algn="ctr"/>
            <a:r>
              <a:rPr lang="lv-LV" dirty="0"/>
              <a:t>(ģenētiskais novērtējums)</a:t>
            </a:r>
          </a:p>
        </p:txBody>
      </p:sp>
      <p:sp>
        <p:nvSpPr>
          <p:cNvPr id="12" name="Taisnstūris 11">
            <a:extLst>
              <a:ext uri="{FF2B5EF4-FFF2-40B4-BE49-F238E27FC236}">
                <a16:creationId xmlns="" xmlns:a16="http://schemas.microsoft.com/office/drawing/2014/main" id="{E2401A45-96BA-4443-991E-224534A9B294}"/>
              </a:ext>
            </a:extLst>
          </p:cNvPr>
          <p:cNvSpPr/>
          <p:nvPr/>
        </p:nvSpPr>
        <p:spPr>
          <a:xfrm>
            <a:off x="9756395" y="3106218"/>
            <a:ext cx="1887523" cy="1107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err="1"/>
              <a:t>Ciltsvērtības</a:t>
            </a:r>
            <a:r>
              <a:rPr lang="lv-LV" dirty="0"/>
              <a:t> indekss</a:t>
            </a:r>
            <a:endParaRPr lang="en-US" dirty="0"/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DC4564C9-E8F0-497A-BD78-9B42DB33C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748" y="365125"/>
            <a:ext cx="1410815" cy="110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3716D62-41FE-4AFA-B40B-E22B1D762CFF}"/>
              </a:ext>
            </a:extLst>
          </p:cNvPr>
          <p:cNvSpPr txBox="1"/>
          <p:nvPr/>
        </p:nvSpPr>
        <p:spPr>
          <a:xfrm>
            <a:off x="4773336" y="331092"/>
            <a:ext cx="46839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accent6">
                    <a:lumMod val="75000"/>
                  </a:schemeClr>
                </a:solidFill>
              </a:rPr>
              <a:t>Dati par nedzīvi dzimušajiem teļiem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accent6">
                    <a:lumMod val="75000"/>
                  </a:schemeClr>
                </a:solidFill>
              </a:rPr>
              <a:t>Nedzīvi dzimušo teļu dzimums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accent6">
                    <a:lumMod val="75000"/>
                  </a:schemeClr>
                </a:solidFill>
              </a:rPr>
              <a:t>Atnešanās vieglums teļiem, kas neizdzīvo 48 stundas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accent6">
                    <a:lumMod val="75000"/>
                  </a:schemeClr>
                </a:solidFill>
              </a:rPr>
              <a:t>Atnešanās vieglums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33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5" y="145587"/>
            <a:ext cx="11850754" cy="224821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601640" y="1410159"/>
            <a:ext cx="1277956" cy="903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31" y="2735722"/>
            <a:ext cx="8678486" cy="41630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8631" y="5288096"/>
            <a:ext cx="8951639" cy="4627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Down Arrow 9"/>
          <p:cNvSpPr/>
          <p:nvPr/>
        </p:nvSpPr>
        <p:spPr>
          <a:xfrm>
            <a:off x="7921128" y="2544896"/>
            <a:ext cx="231354" cy="258896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94056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439"/>
            <a:ext cx="7544853" cy="643979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803" y="2484653"/>
            <a:ext cx="2276793" cy="155279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49290" y="849086"/>
            <a:ext cx="1390261" cy="10543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Oval 8"/>
          <p:cNvSpPr/>
          <p:nvPr/>
        </p:nvSpPr>
        <p:spPr>
          <a:xfrm>
            <a:off x="214604" y="5822302"/>
            <a:ext cx="1324947" cy="10356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Oval 9"/>
          <p:cNvSpPr/>
          <p:nvPr/>
        </p:nvSpPr>
        <p:spPr>
          <a:xfrm>
            <a:off x="3016646" y="3337649"/>
            <a:ext cx="1511559" cy="13995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Oval 10"/>
          <p:cNvSpPr/>
          <p:nvPr/>
        </p:nvSpPr>
        <p:spPr>
          <a:xfrm>
            <a:off x="951722" y="4737241"/>
            <a:ext cx="1184988" cy="123435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extBox 1"/>
          <p:cNvSpPr txBox="1"/>
          <p:nvPr/>
        </p:nvSpPr>
        <p:spPr>
          <a:xfrm>
            <a:off x="4283676" y="354227"/>
            <a:ext cx="2965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Latvijā tiek veikts nacionālais </a:t>
            </a:r>
            <a:r>
              <a:rPr lang="lv-LV" dirty="0" err="1" smtClean="0"/>
              <a:t>ciltsvērtību</a:t>
            </a:r>
            <a:r>
              <a:rPr lang="lv-LV" dirty="0" smtClean="0"/>
              <a:t> novērtējums salīdzinot ar Vācijas </a:t>
            </a:r>
            <a:r>
              <a:rPr lang="lv-LV" dirty="0" err="1" smtClean="0"/>
              <a:t>vētējumu</a:t>
            </a:r>
            <a:r>
              <a:rPr lang="lv-LV" dirty="0" smtClean="0"/>
              <a:t> šādām pazīmēm: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57986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632EE73A-1B97-4938-97EB-7256AE61A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84" y="4027487"/>
            <a:ext cx="2967038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75922" y="443301"/>
            <a:ext cx="473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/>
              <a:t>Paldies par uzmanību!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249" y="967275"/>
            <a:ext cx="3899450" cy="2595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0603" y="3331141"/>
            <a:ext cx="2677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chemeClr val="bg1">
                    <a:lumMod val="75000"/>
                  </a:schemeClr>
                </a:solidFill>
              </a:rPr>
              <a:t>www.shutterstock.com</a:t>
            </a:r>
          </a:p>
        </p:txBody>
      </p:sp>
    </p:spTree>
    <p:extLst>
      <p:ext uri="{BB962C8B-B14F-4D97-AF65-F5344CB8AC3E}">
        <p14:creationId xmlns:p14="http://schemas.microsoft.com/office/powerpoint/2010/main" val="248583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ttēls 12">
            <a:extLst>
              <a:ext uri="{FF2B5EF4-FFF2-40B4-BE49-F238E27FC236}">
                <a16:creationId xmlns="" xmlns:a16="http://schemas.microsoft.com/office/drawing/2014/main" id="{81217342-181C-4397-AC02-EEC94C67B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98" y="43107"/>
            <a:ext cx="10157678" cy="6771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BFB8A6-6D6F-4FDC-B29B-FBEFF9DA42F4}"/>
              </a:ext>
            </a:extLst>
          </p:cNvPr>
          <p:cNvSpPr txBox="1"/>
          <p:nvPr/>
        </p:nvSpPr>
        <p:spPr>
          <a:xfrm>
            <a:off x="907294" y="2316250"/>
            <a:ext cx="212241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dirty="0"/>
              <a:t>Izcelsmes informācija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4DF763A-F8F6-4D67-935B-E04D650C86F5}"/>
              </a:ext>
            </a:extLst>
          </p:cNvPr>
          <p:cNvSpPr txBox="1"/>
          <p:nvPr/>
        </p:nvSpPr>
        <p:spPr>
          <a:xfrm>
            <a:off x="907294" y="3429000"/>
            <a:ext cx="21224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dirty="0" err="1"/>
              <a:t>Fenotipiskie</a:t>
            </a:r>
            <a:r>
              <a:rPr lang="lv-LV" dirty="0"/>
              <a:t> dati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0DEFD7-BEBE-4FBB-A3B7-53B5A913B61C}"/>
              </a:ext>
            </a:extLst>
          </p:cNvPr>
          <p:cNvSpPr txBox="1"/>
          <p:nvPr/>
        </p:nvSpPr>
        <p:spPr>
          <a:xfrm>
            <a:off x="3800258" y="4119660"/>
            <a:ext cx="22146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dirty="0"/>
              <a:t>Pazīmes iedzimtība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ADA7F7C-239C-477E-A5F5-62B66679E279}"/>
              </a:ext>
            </a:extLst>
          </p:cNvPr>
          <p:cNvSpPr txBox="1"/>
          <p:nvPr/>
        </p:nvSpPr>
        <p:spPr>
          <a:xfrm>
            <a:off x="3800257" y="4623615"/>
            <a:ext cx="22146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dirty="0"/>
              <a:t>Ģenētiskie parametri</a:t>
            </a:r>
            <a:endParaRPr lang="en-US" dirty="0"/>
          </a:p>
        </p:txBody>
      </p:sp>
      <p:sp>
        <p:nvSpPr>
          <p:cNvPr id="11" name="Taisnstūris 10">
            <a:extLst>
              <a:ext uri="{FF2B5EF4-FFF2-40B4-BE49-F238E27FC236}">
                <a16:creationId xmlns="" xmlns:a16="http://schemas.microsoft.com/office/drawing/2014/main" id="{65F86F8C-5AA0-4F29-8EF8-28739AFAE692}"/>
              </a:ext>
            </a:extLst>
          </p:cNvPr>
          <p:cNvSpPr/>
          <p:nvPr/>
        </p:nvSpPr>
        <p:spPr>
          <a:xfrm>
            <a:off x="6395907" y="2639415"/>
            <a:ext cx="2214693" cy="8460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/>
              <a:t>EBV</a:t>
            </a:r>
          </a:p>
          <a:p>
            <a:pPr algn="ctr"/>
            <a:r>
              <a:rPr lang="lv-LV" dirty="0"/>
              <a:t>(ģenētiskais novērtējums)</a:t>
            </a:r>
          </a:p>
        </p:txBody>
      </p:sp>
      <p:sp>
        <p:nvSpPr>
          <p:cNvPr id="12" name="Taisnstūris 11">
            <a:extLst>
              <a:ext uri="{FF2B5EF4-FFF2-40B4-BE49-F238E27FC236}">
                <a16:creationId xmlns="" xmlns:a16="http://schemas.microsoft.com/office/drawing/2014/main" id="{E2401A45-96BA-4443-991E-224534A9B294}"/>
              </a:ext>
            </a:extLst>
          </p:cNvPr>
          <p:cNvSpPr/>
          <p:nvPr/>
        </p:nvSpPr>
        <p:spPr>
          <a:xfrm>
            <a:off x="8894097" y="2473241"/>
            <a:ext cx="1887523" cy="1107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err="1"/>
              <a:t>Ciltsvērtības</a:t>
            </a:r>
            <a:r>
              <a:rPr lang="lv-LV" dirty="0"/>
              <a:t> indekss</a:t>
            </a:r>
            <a:endParaRPr lang="en-US" dirty="0"/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DC4564C9-E8F0-497A-BD78-9B42DB33C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748" y="365125"/>
            <a:ext cx="1410815" cy="110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aisnstūris 2">
            <a:extLst>
              <a:ext uri="{FF2B5EF4-FFF2-40B4-BE49-F238E27FC236}">
                <a16:creationId xmlns="" xmlns:a16="http://schemas.microsoft.com/office/drawing/2014/main" id="{C63FD988-2E46-49ED-BA12-6DAE6CD8924B}"/>
              </a:ext>
            </a:extLst>
          </p:cNvPr>
          <p:cNvSpPr/>
          <p:nvPr/>
        </p:nvSpPr>
        <p:spPr>
          <a:xfrm>
            <a:off x="3698435" y="2043986"/>
            <a:ext cx="2516741" cy="1837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ttēlu rezultāti vaicājumam “computer icon”">
            <a:extLst>
              <a:ext uri="{FF2B5EF4-FFF2-40B4-BE49-F238E27FC236}">
                <a16:creationId xmlns="" xmlns:a16="http://schemas.microsoft.com/office/drawing/2014/main" id="{75D6E039-CCD8-4B7D-A48B-C3E03A0014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35" y="1818014"/>
            <a:ext cx="2354424" cy="23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B1FD745-370E-4952-BE02-3B8E8546B1C8}"/>
              </a:ext>
            </a:extLst>
          </p:cNvPr>
          <p:cNvSpPr txBox="1"/>
          <p:nvPr/>
        </p:nvSpPr>
        <p:spPr>
          <a:xfrm>
            <a:off x="4178251" y="2473241"/>
            <a:ext cx="125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BLUP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7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320" y="954400"/>
            <a:ext cx="10515600" cy="1325563"/>
          </a:xfrm>
        </p:spPr>
        <p:txBody>
          <a:bodyPr/>
          <a:lstStyle/>
          <a:p>
            <a:r>
              <a:rPr lang="lv-LV" dirty="0"/>
              <a:t>Modelis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56355" y="418869"/>
            <a:ext cx="285245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sz="3200" dirty="0"/>
              <a:t>y = </a:t>
            </a:r>
            <a:r>
              <a:rPr lang="lv-LV" sz="3200" dirty="0" err="1"/>
              <a:t>Xb</a:t>
            </a:r>
            <a:r>
              <a:rPr lang="lv-LV" sz="3200" dirty="0"/>
              <a:t> + </a:t>
            </a:r>
            <a:r>
              <a:rPr lang="lv-LV" sz="3200" dirty="0" err="1"/>
              <a:t>Za</a:t>
            </a:r>
            <a:r>
              <a:rPr lang="lv-LV" sz="3200" dirty="0"/>
              <a:t> + e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36D5D6F6-084E-413F-A4B4-AC56E9DE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756" y="400718"/>
            <a:ext cx="1410815" cy="110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56355" y="1184278"/>
            <a:ext cx="78737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dirty="0"/>
              <a:t>y – pazīme</a:t>
            </a:r>
          </a:p>
          <a:p>
            <a:r>
              <a:rPr lang="lv-LV" sz="2000" dirty="0"/>
              <a:t>X- matrica kas, sasaista faktorus ar pazīmi</a:t>
            </a:r>
          </a:p>
          <a:p>
            <a:r>
              <a:rPr lang="lv-LV" sz="2000" dirty="0"/>
              <a:t>b- fiksēto faktoru vektors</a:t>
            </a:r>
          </a:p>
          <a:p>
            <a:r>
              <a:rPr lang="lv-LV" sz="2000" dirty="0" err="1"/>
              <a:t>Za</a:t>
            </a:r>
            <a:r>
              <a:rPr lang="lv-LV" sz="2000" dirty="0"/>
              <a:t> - </a:t>
            </a:r>
            <a:r>
              <a:rPr lang="lv-LV" sz="2000" dirty="0" err="1"/>
              <a:t>randomais</a:t>
            </a:r>
            <a:r>
              <a:rPr lang="lv-LV" sz="2000" dirty="0"/>
              <a:t> </a:t>
            </a:r>
            <a:r>
              <a:rPr lang="lv-LV" sz="2000" dirty="0" err="1"/>
              <a:t>aditīvi</a:t>
            </a:r>
            <a:r>
              <a:rPr lang="lv-LV" sz="2000" dirty="0"/>
              <a:t> ģenētiskais dzīvnieka faktors</a:t>
            </a:r>
          </a:p>
          <a:p>
            <a:r>
              <a:rPr lang="lv-LV" sz="2000" dirty="0"/>
              <a:t>e – </a:t>
            </a:r>
            <a:r>
              <a:rPr lang="lv-LV" sz="2000" dirty="0" err="1"/>
              <a:t>randomais</a:t>
            </a:r>
            <a:r>
              <a:rPr lang="lv-LV" sz="2000" dirty="0"/>
              <a:t> atlikuma ietekmes faktors</a:t>
            </a:r>
          </a:p>
        </p:txBody>
      </p:sp>
    </p:spTree>
    <p:extLst>
      <p:ext uri="{BB962C8B-B14F-4D97-AF65-F5344CB8AC3E}">
        <p14:creationId xmlns:p14="http://schemas.microsoft.com/office/powerpoint/2010/main" val="308129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DA8A0FD-D78B-488B-8312-EA6160874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Pazīmes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9DC8AA9E-1577-4F69-9FD3-7F0D659B6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Calibri" panose="020F0502020204030204" pitchFamily="34" charset="0"/>
              <a:buChar char="I"/>
            </a:pPr>
            <a:r>
              <a:rPr lang="en-GB" sz="2000" b="0" i="0" u="none" strike="noStrike" baseline="0" dirty="0" err="1">
                <a:latin typeface="Times New Roman" panose="02020603050405020304" pitchFamily="18" charset="0"/>
              </a:rPr>
              <a:t>Atnešanās</a:t>
            </a:r>
            <a:r>
              <a:rPr lang="en-GB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latin typeface="Times New Roman" panose="02020603050405020304" pitchFamily="18" charset="0"/>
              </a:rPr>
              <a:t>vieglums</a:t>
            </a:r>
            <a:r>
              <a:rPr lang="lv-LV" sz="2000" b="0" i="0" u="none" strike="noStrike" baseline="0" dirty="0">
                <a:latin typeface="Times New Roman" panose="02020603050405020304" pitchFamily="18" charset="0"/>
              </a:rPr>
              <a:t>  (CE)</a:t>
            </a:r>
            <a:endParaRPr lang="en-GB" sz="2000" b="0" i="0" u="none" strike="noStrike" baseline="0" dirty="0">
              <a:latin typeface="Times New Roman" panose="02020603050405020304" pitchFamily="18" charset="0"/>
            </a:endParaRPr>
          </a:p>
          <a:p>
            <a:pPr lvl="1" algn="just">
              <a:buFont typeface="+mj-lt"/>
              <a:buAutoNum type="arabicPeriod"/>
            </a:pPr>
            <a:r>
              <a:rPr lang="en-GB" sz="2000" b="0" i="0" u="none" strike="noStrike" baseline="0" dirty="0">
                <a:latin typeface="Times New Roman" panose="02020603050405020304" pitchFamily="18" charset="0"/>
              </a:rPr>
              <a:t>bez</a:t>
            </a:r>
            <a:r>
              <a:rPr lang="lv-LV" sz="2000" b="0" i="0" u="none" strike="noStrike" baseline="0" dirty="0">
                <a:latin typeface="Times New Roman" panose="02020603050405020304" pitchFamily="18" charset="0"/>
              </a:rPr>
              <a:t> palīdzības</a:t>
            </a:r>
          </a:p>
          <a:p>
            <a:pPr lvl="1" algn="just">
              <a:buFont typeface="+mj-lt"/>
              <a:buAutoNum type="arabicPeriod"/>
            </a:pPr>
            <a:r>
              <a:rPr lang="lv-LV" sz="2000" b="0" i="0" u="none" strike="noStrike" baseline="0" dirty="0">
                <a:latin typeface="Times New Roman" panose="02020603050405020304" pitchFamily="18" charset="0"/>
              </a:rPr>
              <a:t> Ar palīdzību</a:t>
            </a:r>
          </a:p>
          <a:p>
            <a:pPr lvl="1" algn="just">
              <a:buFont typeface="+mj-lt"/>
              <a:buAutoNum type="arabicPeriod"/>
            </a:pPr>
            <a:r>
              <a:rPr lang="lv-LV" sz="2000" b="0" i="0" u="none" strike="noStrike" baseline="0" dirty="0">
                <a:latin typeface="Times New Roman" panose="02020603050405020304" pitchFamily="18" charset="0"/>
              </a:rPr>
              <a:t>Ar veterinārārsta palīdzību</a:t>
            </a:r>
          </a:p>
          <a:p>
            <a:pPr lvl="1" algn="just">
              <a:buFont typeface="+mj-lt"/>
              <a:buAutoNum type="arabicPeriod"/>
            </a:pPr>
            <a:r>
              <a:rPr lang="lv-LV" sz="2000" b="0" i="0" u="none" strike="noStrike" baseline="0" dirty="0">
                <a:latin typeface="Times New Roman" panose="02020603050405020304" pitchFamily="18" charset="0"/>
              </a:rPr>
              <a:t>Ķeizargrieziens</a:t>
            </a:r>
            <a:endParaRPr lang="lv-LV" sz="2000" dirty="0">
              <a:latin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lv-LV" sz="2000" b="0" i="0" u="none" strike="noStrike" baseline="0" dirty="0">
              <a:latin typeface="Times New Roman" panose="02020603050405020304" pitchFamily="18" charset="0"/>
            </a:endParaRPr>
          </a:p>
          <a:p>
            <a:pPr algn="just">
              <a:buFont typeface="Calibri" panose="020F0502020204030204" pitchFamily="34" charset="0"/>
              <a:buChar char="I"/>
            </a:pPr>
            <a:r>
              <a:rPr lang="lv-LV" sz="2000" b="0" i="0" u="none" strike="noStrike" baseline="0" dirty="0">
                <a:latin typeface="Times New Roman" panose="02020603050405020304" pitchFamily="18" charset="0"/>
              </a:rPr>
              <a:t>Nedzīvi dzimušie  (SB)</a:t>
            </a:r>
          </a:p>
          <a:p>
            <a:pPr algn="just"/>
            <a:r>
              <a:rPr lang="lv-LV" sz="2000" b="0" i="0" u="none" strike="noStrike" baseline="0" dirty="0">
                <a:latin typeface="Times New Roman" panose="02020603050405020304" pitchFamily="18" charset="0"/>
              </a:rPr>
              <a:t>0/1  (dzīvs / nedzīvs vai nobeidzies 48 stundu laikā)</a:t>
            </a:r>
          </a:p>
          <a:p>
            <a:endParaRPr lang="en-US" dirty="0"/>
          </a:p>
        </p:txBody>
      </p:sp>
      <p:grpSp>
        <p:nvGrpSpPr>
          <p:cNvPr id="8" name="Grupa 7">
            <a:extLst>
              <a:ext uri="{FF2B5EF4-FFF2-40B4-BE49-F238E27FC236}">
                <a16:creationId xmlns="" xmlns:a16="http://schemas.microsoft.com/office/drawing/2014/main" id="{1F5180FE-4020-4F2B-AA10-B96CDC77EB9A}"/>
              </a:ext>
            </a:extLst>
          </p:cNvPr>
          <p:cNvGrpSpPr/>
          <p:nvPr/>
        </p:nvGrpSpPr>
        <p:grpSpPr>
          <a:xfrm>
            <a:off x="6694415" y="2676087"/>
            <a:ext cx="4130180" cy="1040236"/>
            <a:chOff x="6174297" y="2449584"/>
            <a:chExt cx="4130180" cy="1040236"/>
          </a:xfrm>
        </p:grpSpPr>
        <p:sp>
          <p:nvSpPr>
            <p:cNvPr id="5" name="Taisnstūris 4">
              <a:extLst>
                <a:ext uri="{FF2B5EF4-FFF2-40B4-BE49-F238E27FC236}">
                  <a16:creationId xmlns="" xmlns:a16="http://schemas.microsoft.com/office/drawing/2014/main" id="{FA751B12-29B0-4CD4-90BE-0E94D56B9635}"/>
                </a:ext>
              </a:extLst>
            </p:cNvPr>
            <p:cNvSpPr/>
            <p:nvPr/>
          </p:nvSpPr>
          <p:spPr>
            <a:xfrm>
              <a:off x="6174297" y="2449585"/>
              <a:ext cx="1912690" cy="1040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4000" dirty="0"/>
                <a:t>50 %</a:t>
              </a:r>
              <a:endParaRPr lang="en-US" sz="4000" dirty="0"/>
            </a:p>
          </p:txBody>
        </p:sp>
        <p:sp>
          <p:nvSpPr>
            <p:cNvPr id="6" name="Taisnstūris 5">
              <a:extLst>
                <a:ext uri="{FF2B5EF4-FFF2-40B4-BE49-F238E27FC236}">
                  <a16:creationId xmlns="" xmlns:a16="http://schemas.microsoft.com/office/drawing/2014/main" id="{2BEF1653-90FF-4BBB-8ADB-A558D2D31AC2}"/>
                </a:ext>
              </a:extLst>
            </p:cNvPr>
            <p:cNvSpPr/>
            <p:nvPr/>
          </p:nvSpPr>
          <p:spPr>
            <a:xfrm>
              <a:off x="8391787" y="2449584"/>
              <a:ext cx="1912690" cy="1040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3600" dirty="0"/>
                <a:t>50 %</a:t>
              </a:r>
              <a:endParaRPr lang="en-US" sz="3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39CB81E-3D83-4BD6-A79B-4FE2C00545B7}"/>
                </a:ext>
              </a:extLst>
            </p:cNvPr>
            <p:cNvSpPr txBox="1"/>
            <p:nvPr/>
          </p:nvSpPr>
          <p:spPr>
            <a:xfrm>
              <a:off x="8074753" y="2646535"/>
              <a:ext cx="536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600" dirty="0"/>
                <a:t>:</a:t>
              </a:r>
              <a:endParaRPr lang="en-US" sz="3600" dirty="0"/>
            </a:p>
          </p:txBody>
        </p:sp>
      </p:grpSp>
      <p:pic>
        <p:nvPicPr>
          <p:cNvPr id="9" name="Picture 5">
            <a:extLst>
              <a:ext uri="{FF2B5EF4-FFF2-40B4-BE49-F238E27FC236}">
                <a16:creationId xmlns="" xmlns:a16="http://schemas.microsoft.com/office/drawing/2014/main" id="{36D5D6F6-084E-413F-A4B4-AC56E9DE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756" y="400718"/>
            <a:ext cx="1410815" cy="110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63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FA3DC9A-6DA9-43CC-8553-919FCA42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Vides faktori: </a:t>
            </a:r>
            <a:br>
              <a:rPr lang="lv-LV" dirty="0"/>
            </a:b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D4847780-976B-4CAB-90A8-1CFB5A621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Pazīme*laktāciju kombinācija </a:t>
            </a:r>
          </a:p>
          <a:p>
            <a:r>
              <a:rPr lang="lv-LV" dirty="0"/>
              <a:t>ganāmpulks-gads (F), </a:t>
            </a:r>
          </a:p>
          <a:p>
            <a:r>
              <a:rPr lang="lv-LV" dirty="0"/>
              <a:t>ganāmpulks*atnešanās gada klase*atnešanās sezona*teļa dzimums (F), </a:t>
            </a:r>
          </a:p>
          <a:p>
            <a:r>
              <a:rPr lang="lv-LV" dirty="0"/>
              <a:t>atnešanās gads*atnešanās mēnesis*atnešanās vecuma klase*teļa dzimums (F)</a:t>
            </a:r>
          </a:p>
          <a:p>
            <a:pPr marL="0" indent="0">
              <a:buNone/>
            </a:pPr>
            <a:r>
              <a:rPr lang="lv-LV" dirty="0"/>
              <a:t>*Atnešanās </a:t>
            </a:r>
            <a:r>
              <a:rPr lang="lv-LV" dirty="0" smtClean="0"/>
              <a:t>vecums pa laktācijām: 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	</a:t>
            </a:r>
            <a:r>
              <a:rPr lang="en-US" dirty="0"/>
              <a:t>20 - 40, 30 – 56 </a:t>
            </a:r>
            <a:r>
              <a:rPr lang="lv-LV" dirty="0"/>
              <a:t>un </a:t>
            </a:r>
            <a:r>
              <a:rPr lang="en-US" dirty="0"/>
              <a:t>44 - 75 </a:t>
            </a:r>
            <a:r>
              <a:rPr lang="lv-LV" dirty="0"/>
              <a:t>mēneši</a:t>
            </a: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56C30E02-0199-426E-90A8-68177C583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756" y="383940"/>
            <a:ext cx="1410815" cy="110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5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01E70F0-12BA-4367-AB99-040AC39E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Datu atlase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24C40C47-6DE0-4177-960F-13489215B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Datus reģistrē dzīvnieku audzētāji LDC sistēmā. Kā arī dati tiek apkopoti no pārraudzības programmas. </a:t>
            </a:r>
          </a:p>
          <a:p>
            <a:r>
              <a:rPr lang="fi-FI" dirty="0"/>
              <a:t>Laika periods: Dati tiek iekļauti</a:t>
            </a:r>
            <a:r>
              <a:rPr lang="lv-LV" dirty="0"/>
              <a:t>,</a:t>
            </a:r>
            <a:r>
              <a:rPr lang="fi-FI" dirty="0"/>
              <a:t> sākot no 2000 gada 1 janvāra. </a:t>
            </a:r>
          </a:p>
          <a:p>
            <a:r>
              <a:rPr lang="lv-LV" dirty="0"/>
              <a:t>Laktācijas: Dati tiek iekļauti par pirmajām trim laktācijām: 1,2,3</a:t>
            </a:r>
          </a:p>
          <a:p>
            <a:r>
              <a:rPr lang="lv-LV" dirty="0"/>
              <a:t>Buļļi- visi buļļi: dabīgā apsēklošana, stacijas buļļi, importa buļļi tiek vērtēti vienlīdzīgi.</a:t>
            </a:r>
          </a:p>
          <a:p>
            <a:r>
              <a:rPr lang="lv-LV" dirty="0"/>
              <a:t>Ir zināma izcelsme.</a:t>
            </a:r>
          </a:p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0D0706C3-80D1-4B75-B1F2-1B492301B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756" y="383940"/>
            <a:ext cx="1410815" cy="110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41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1" y="0"/>
            <a:ext cx="10515600" cy="1325563"/>
          </a:xfrm>
        </p:spPr>
        <p:txBody>
          <a:bodyPr/>
          <a:lstStyle/>
          <a:p>
            <a:r>
              <a:rPr lang="lv-LV" dirty="0"/>
              <a:t>DATI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56C30E02-0199-426E-90A8-68177C583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756" y="383940"/>
            <a:ext cx="1410815" cy="110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12965323"/>
              </p:ext>
            </p:extLst>
          </p:nvPr>
        </p:nvGraphicFramePr>
        <p:xfrm>
          <a:off x="-626706" y="1040260"/>
          <a:ext cx="5879841" cy="391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07400"/>
              </p:ext>
            </p:extLst>
          </p:nvPr>
        </p:nvGraphicFramePr>
        <p:xfrm>
          <a:off x="5962259" y="1788093"/>
          <a:ext cx="4068149" cy="2858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40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93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47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171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Šķirne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Skaits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Procentos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71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HM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744603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36,82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171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HS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100435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4,97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171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RED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1 177 277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58,21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171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kopā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2 022 315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730-25A0-4718-A7D2-305D447B98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5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41705735"/>
              </p:ext>
            </p:extLst>
          </p:nvPr>
        </p:nvGraphicFramePr>
        <p:xfrm>
          <a:off x="186612" y="289249"/>
          <a:ext cx="6428792" cy="5850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59171734"/>
              </p:ext>
            </p:extLst>
          </p:nvPr>
        </p:nvGraphicFramePr>
        <p:xfrm>
          <a:off x="6540759" y="533055"/>
          <a:ext cx="4984620" cy="242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870580" y="1586809"/>
            <a:ext cx="1595534" cy="317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69565" y="2279374"/>
            <a:ext cx="1496549" cy="678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703149739"/>
              </p:ext>
            </p:extLst>
          </p:nvPr>
        </p:nvGraphicFramePr>
        <p:xfrm>
          <a:off x="6727371" y="2957805"/>
          <a:ext cx="4984620" cy="242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629262" y="6421665"/>
            <a:ext cx="2743200" cy="365125"/>
          </a:xfrm>
        </p:spPr>
        <p:txBody>
          <a:bodyPr/>
          <a:lstStyle/>
          <a:p>
            <a:fld id="{78940730-25A0-4718-A7D2-305D447B98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50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7394</TotalTime>
  <Words>1483</Words>
  <Application>Microsoft Office PowerPoint</Application>
  <PresentationFormat>Widescreen</PresentationFormat>
  <Paragraphs>821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Times New Roman</vt:lpstr>
      <vt:lpstr>Office dizains</vt:lpstr>
      <vt:lpstr>Atnešanās vieglums</vt:lpstr>
      <vt:lpstr>PowerPoint Presentation</vt:lpstr>
      <vt:lpstr>PowerPoint Presentation</vt:lpstr>
      <vt:lpstr>Modelis</vt:lpstr>
      <vt:lpstr>Pazīmes</vt:lpstr>
      <vt:lpstr>Vides faktori:  </vt:lpstr>
      <vt:lpstr>Datu atlase</vt:lpstr>
      <vt:lpstr>DATI</vt:lpstr>
      <vt:lpstr>PowerPoint Presentation</vt:lpstr>
      <vt:lpstr>PowerPoint Presentation</vt:lpstr>
      <vt:lpstr>Indeksi</vt:lpstr>
      <vt:lpstr>PowerPoint Presentation</vt:lpstr>
      <vt:lpstr>PowerPoint Presentation</vt:lpstr>
      <vt:lpstr>Ģenētiskā korelācija</vt:lpstr>
      <vt:lpstr>PowerPoint Presentation</vt:lpstr>
      <vt:lpstr>PowerPoint Presentation</vt:lpstr>
      <vt:lpstr>Ģenētiskais novērtējums pazīmei bāzes populācijā pa laktācijām</vt:lpstr>
      <vt:lpstr>Buļļu indeksi</vt:lpstr>
      <vt:lpstr>PowerPoint Presentation</vt:lpstr>
      <vt:lpstr>HM</vt:lpstr>
      <vt:lpstr>HS</vt:lpstr>
      <vt:lpstr>RED</vt:lpstr>
      <vt:lpstr>Datu Publicitāte</vt:lpstr>
      <vt:lpstr>Datu sadalījums atnešanās indeksiem pēc ticamības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Atnešanās vieglums</dc:title>
  <dc:creator>Kristine Adama</dc:creator>
  <cp:lastModifiedBy>Kristīne Ādama</cp:lastModifiedBy>
  <cp:revision>100</cp:revision>
  <dcterms:created xsi:type="dcterms:W3CDTF">2019-11-14T13:33:36Z</dcterms:created>
  <dcterms:modified xsi:type="dcterms:W3CDTF">2020-11-17T12:17:54Z</dcterms:modified>
</cp:coreProperties>
</file>